
<file path=[Content_Types].xml><?xml version="1.0" encoding="utf-8"?>
<Types xmlns="http://schemas.openxmlformats.org/package/2006/content-types">
  <Default ContentType="application/vnd.openxmlformats-officedocument.oleObject" Extension="bin"/>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4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Lst>
  <p:sldSz cx="18288000" cy="10287000"/>
  <p:notesSz cx="6858000" cy="9144000"/>
  <p:embeddedFontLst>
    <p:embeddedFont>
      <p:font typeface="Poppins Semi-Bold" charset="1" panose="00000700000000000000"/>
      <p:regular r:id="rId44"/>
    </p:embeddedFont>
    <p:embeddedFont>
      <p:font typeface="Poppins Bold" charset="1" panose="00000800000000000000"/>
      <p:regular r:id="rId45"/>
    </p:embeddedFont>
    <p:embeddedFont>
      <p:font typeface="Arimo" charset="1" panose="020B0604020202020204"/>
      <p:regular r:id="rId46"/>
    </p:embeddedFont>
    <p:embeddedFont>
      <p:font typeface="Garuda" charset="1" panose="020B0604020202020204"/>
      <p:regular r:id="rId47"/>
    </p:embeddedFont>
    <p:embeddedFont>
      <p:font typeface="Sarabun Bold" charset="1" panose="00000800000000000000"/>
      <p:regular r:id="rId51"/>
    </p:embeddedFont>
    <p:embeddedFont>
      <p:font typeface="Sarabun" charset="1" panose="00000500000000000000"/>
      <p:regular r:id="rId52"/>
    </p:embeddedFont>
    <p:embeddedFont>
      <p:font typeface="Sarabun Italics" charset="1" panose="00000500000000000000"/>
      <p:regular r:id="rId59"/>
    </p:embeddedFont>
    <p:embeddedFont>
      <p:font typeface="Canva Sans Bold" charset="1" panose="020B0803030501040103"/>
      <p:regular r:id="rId80"/>
    </p:embeddedFont>
    <p:embeddedFont>
      <p:font typeface="Arimo Bold" charset="1" panose="020B0704020202020204"/>
      <p:regular r:id="rId8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fonts/font44.fntdata" Type="http://schemas.openxmlformats.org/officeDocument/2006/relationships/font"/><Relationship Id="rId45" Target="fonts/font45.fntdata" Type="http://schemas.openxmlformats.org/officeDocument/2006/relationships/font"/><Relationship Id="rId46" Target="fonts/font46.fntdata" Type="http://schemas.openxmlformats.org/officeDocument/2006/relationships/font"/><Relationship Id="rId47" Target="fonts/font47.fntdata" Type="http://schemas.openxmlformats.org/officeDocument/2006/relationships/font"/><Relationship Id="rId48" Target="notesMasters/notesMaster1.xml" Type="http://schemas.openxmlformats.org/officeDocument/2006/relationships/notesMaster"/><Relationship Id="rId49" Target="theme/theme2.xml" Type="http://schemas.openxmlformats.org/officeDocument/2006/relationships/theme"/><Relationship Id="rId5" Target="tableStyles.xml" Type="http://schemas.openxmlformats.org/officeDocument/2006/relationships/tableStyles"/><Relationship Id="rId50" Target="notesSlides/notesSlide1.xml" Type="http://schemas.openxmlformats.org/officeDocument/2006/relationships/notesSlide"/><Relationship Id="rId51" Target="fonts/font51.fntdata" Type="http://schemas.openxmlformats.org/officeDocument/2006/relationships/font"/><Relationship Id="rId52" Target="fonts/font52.fntdata" Type="http://schemas.openxmlformats.org/officeDocument/2006/relationships/font"/><Relationship Id="rId53" Target="notesSlides/notesSlide2.xml" Type="http://schemas.openxmlformats.org/officeDocument/2006/relationships/notesSlide"/><Relationship Id="rId54" Target="notesSlides/notesSlide3.xml" Type="http://schemas.openxmlformats.org/officeDocument/2006/relationships/notesSlide"/><Relationship Id="rId55" Target="notesSlides/notesSlide4.xml" Type="http://schemas.openxmlformats.org/officeDocument/2006/relationships/notesSlide"/><Relationship Id="rId56" Target="notesSlides/notesSlide5.xml" Type="http://schemas.openxmlformats.org/officeDocument/2006/relationships/notesSlide"/><Relationship Id="rId57" Target="notesSlides/notesSlide6.xml" Type="http://schemas.openxmlformats.org/officeDocument/2006/relationships/notesSlide"/><Relationship Id="rId58" Target="notesSlides/notesSlide7.xml" Type="http://schemas.openxmlformats.org/officeDocument/2006/relationships/notesSlide"/><Relationship Id="rId59" Target="fonts/font59.fntdata" Type="http://schemas.openxmlformats.org/officeDocument/2006/relationships/font"/><Relationship Id="rId6" Target="slides/slide1.xml" Type="http://schemas.openxmlformats.org/officeDocument/2006/relationships/slide"/><Relationship Id="rId60" Target="notesSlides/notesSlide8.xml" Type="http://schemas.openxmlformats.org/officeDocument/2006/relationships/notesSlide"/><Relationship Id="rId61" Target="notesSlides/notesSlide9.xml" Type="http://schemas.openxmlformats.org/officeDocument/2006/relationships/notesSlide"/><Relationship Id="rId62" Target="notesSlides/notesSlide10.xml" Type="http://schemas.openxmlformats.org/officeDocument/2006/relationships/notesSlide"/><Relationship Id="rId63" Target="notesSlides/notesSlide11.xml" Type="http://schemas.openxmlformats.org/officeDocument/2006/relationships/notesSlide"/><Relationship Id="rId64" Target="notesSlides/notesSlide12.xml" Type="http://schemas.openxmlformats.org/officeDocument/2006/relationships/notesSlide"/><Relationship Id="rId65" Target="notesSlides/notesSlide13.xml" Type="http://schemas.openxmlformats.org/officeDocument/2006/relationships/notesSlide"/><Relationship Id="rId66" Target="notesSlides/notesSlide14.xml" Type="http://schemas.openxmlformats.org/officeDocument/2006/relationships/notesSlide"/><Relationship Id="rId67" Target="notesSlides/notesSlide15.xml" Type="http://schemas.openxmlformats.org/officeDocument/2006/relationships/notesSlide"/><Relationship Id="rId68" Target="notesSlides/notesSlide16.xml" Type="http://schemas.openxmlformats.org/officeDocument/2006/relationships/notesSlide"/><Relationship Id="rId69" Target="notesSlides/notesSlide17.xml" Type="http://schemas.openxmlformats.org/officeDocument/2006/relationships/notesSlide"/><Relationship Id="rId7" Target="slides/slide2.xml" Type="http://schemas.openxmlformats.org/officeDocument/2006/relationships/slide"/><Relationship Id="rId70" Target="notesSlides/notesSlide18.xml" Type="http://schemas.openxmlformats.org/officeDocument/2006/relationships/notesSlide"/><Relationship Id="rId71" Target="notesSlides/notesSlide19.xml" Type="http://schemas.openxmlformats.org/officeDocument/2006/relationships/notesSlide"/><Relationship Id="rId72" Target="notesSlides/notesSlide20.xml" Type="http://schemas.openxmlformats.org/officeDocument/2006/relationships/notesSlide"/><Relationship Id="rId73" Target="notesSlides/notesSlide21.xml" Type="http://schemas.openxmlformats.org/officeDocument/2006/relationships/notesSlide"/><Relationship Id="rId74" Target="notesSlides/notesSlide22.xml" Type="http://schemas.openxmlformats.org/officeDocument/2006/relationships/notesSlide"/><Relationship Id="rId75" Target="notesSlides/notesSlide23.xml" Type="http://schemas.openxmlformats.org/officeDocument/2006/relationships/notesSlide"/><Relationship Id="rId76" Target="notesSlides/notesSlide24.xml" Type="http://schemas.openxmlformats.org/officeDocument/2006/relationships/notesSlide"/><Relationship Id="rId77" Target="notesSlides/notesSlide25.xml" Type="http://schemas.openxmlformats.org/officeDocument/2006/relationships/notesSlide"/><Relationship Id="rId78" Target="notesSlides/notesSlide26.xml" Type="http://schemas.openxmlformats.org/officeDocument/2006/relationships/notesSlide"/><Relationship Id="rId79" Target="notesSlides/notesSlide27.xml" Type="http://schemas.openxmlformats.org/officeDocument/2006/relationships/notesSlide"/><Relationship Id="rId8" Target="slides/slide3.xml" Type="http://schemas.openxmlformats.org/officeDocument/2006/relationships/slide"/><Relationship Id="rId80" Target="fonts/font80.fntdata" Type="http://schemas.openxmlformats.org/officeDocument/2006/relationships/font"/><Relationship Id="rId81" Target="fonts/font81.fntdata" Type="http://schemas.openxmlformats.org/officeDocument/2006/relationships/font"/><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29.png" Type="http://schemas.openxmlformats.org/officeDocument/2006/relationships/image"/><Relationship Id="rId4" Target="../media/image12.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2.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30.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31.png" Type="http://schemas.openxmlformats.org/officeDocument/2006/relationships/image"/><Relationship Id="rId4" Target="../media/image32.png" Type="http://schemas.openxmlformats.org/officeDocument/2006/relationships/image"/><Relationship Id="rId5" Target="../media/image33.png" Type="http://schemas.openxmlformats.org/officeDocument/2006/relationships/image"/><Relationship Id="rId6" Target="../media/image34.png" Type="http://schemas.openxmlformats.org/officeDocument/2006/relationships/image"/><Relationship Id="rId7" Target="../media/image12.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35.png" Type="http://schemas.openxmlformats.org/officeDocument/2006/relationships/image"/><Relationship Id="rId4" Target="../media/image36.png" Type="http://schemas.openxmlformats.org/officeDocument/2006/relationships/image"/><Relationship Id="rId5" Target="../media/image12.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12.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37.png" Type="http://schemas.openxmlformats.org/officeDocument/2006/relationships/image"/><Relationship Id="rId4" Target="../media/image12.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12.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12.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38.png" Type="http://schemas.openxmlformats.org/officeDocument/2006/relationships/image"/><Relationship Id="rId4" Target="../media/image39.png" Type="http://schemas.openxmlformats.org/officeDocument/2006/relationships/image"/><Relationship Id="rId5" Target="../media/image40.png" Type="http://schemas.openxmlformats.org/officeDocument/2006/relationships/image"/><Relationship Id="rId6" Target="../media/image41.png" Type="http://schemas.openxmlformats.org/officeDocument/2006/relationships/image"/><Relationship Id="rId7" Target="../media/image42.png" Type="http://schemas.openxmlformats.org/officeDocument/2006/relationships/image"/><Relationship Id="rId8" Target="../media/image43.png" Type="http://schemas.openxmlformats.org/officeDocument/2006/relationships/image"/><Relationship Id="rId9" Target="../media/image12.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44.png" Type="http://schemas.openxmlformats.org/officeDocument/2006/relationships/image"/><Relationship Id="rId4" Target="../media/image12.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45.png" Type="http://schemas.openxmlformats.org/officeDocument/2006/relationships/image"/><Relationship Id="rId4" Target="../media/image46.png" Type="http://schemas.openxmlformats.org/officeDocument/2006/relationships/image"/><Relationship Id="rId5" Target="../media/image47.png" Type="http://schemas.openxmlformats.org/officeDocument/2006/relationships/image"/><Relationship Id="rId6" Target="../media/image48.png" Type="http://schemas.openxmlformats.org/officeDocument/2006/relationships/image"/><Relationship Id="rId7" Target="../media/image12.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12.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12.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49.png" Type="http://schemas.openxmlformats.org/officeDocument/2006/relationships/image"/><Relationship Id="rId4" Target="../media/image50.png" Type="http://schemas.openxmlformats.org/officeDocument/2006/relationships/image"/><Relationship Id="rId5" Target="../media/image51.png" Type="http://schemas.openxmlformats.org/officeDocument/2006/relationships/image"/><Relationship Id="rId6" Target="../media/image52.png" Type="http://schemas.openxmlformats.org/officeDocument/2006/relationships/image"/><Relationship Id="rId7" Target="../media/image53.png" Type="http://schemas.openxmlformats.org/officeDocument/2006/relationships/image"/><Relationship Id="rId8" Target="../media/image54.svg" Type="http://schemas.openxmlformats.org/officeDocument/2006/relationships/image"/><Relationship Id="rId9" Target="../media/image12.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12.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12.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12.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 Id="rId3" Target="../media/image55.png" Type="http://schemas.openxmlformats.org/officeDocument/2006/relationships/image"/><Relationship Id="rId4" Target="../media/image56.png" Type="http://schemas.openxmlformats.org/officeDocument/2006/relationships/image"/><Relationship Id="rId5" Target="../media/image57.png" Type="http://schemas.openxmlformats.org/officeDocument/2006/relationships/image"/><Relationship Id="rId6" Target="../media/image58.png" Type="http://schemas.openxmlformats.org/officeDocument/2006/relationships/image"/><Relationship Id="rId7" Target="../media/image59.png" Type="http://schemas.openxmlformats.org/officeDocument/2006/relationships/image"/><Relationship Id="rId8" Target="../media/image60.png" Type="http://schemas.openxmlformats.org/officeDocument/2006/relationships/image"/><Relationship Id="rId9" Target="../media/image12.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 Id="rId3" Target="../media/image61.png" Type="http://schemas.openxmlformats.org/officeDocument/2006/relationships/image"/><Relationship Id="rId4" Target="../media/image30.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9.png" Type="http://schemas.openxmlformats.org/officeDocument/2006/relationships/image"/><Relationship Id="rId4" Target="../media/image10.png" Type="http://schemas.openxmlformats.org/officeDocument/2006/relationships/image"/><Relationship Id="rId5" Target="../embeddings/oleObject1.bin" Type="http://schemas.openxmlformats.org/officeDocument/2006/relationships/oleObject"/><Relationship Id="rId6" Target="https://medium.com/analytics-vidhya/what-is-generative-ai-9c34cfa0fd6b" TargetMode="External" Type="http://schemas.openxmlformats.org/officeDocument/2006/relationships/hyperlink"/><Relationship Id="rId7" Target="../media/image11.png" Type="http://schemas.openxmlformats.org/officeDocument/2006/relationships/image"/><Relationship Id="rId8" Target="../media/image12.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 Id="rId3" Target="../media/image30.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2.png" Type="http://schemas.openxmlformats.org/officeDocument/2006/relationships/image"/><Relationship Id="rId3" Target="../media/image63.png" Type="http://schemas.openxmlformats.org/officeDocument/2006/relationships/image"/><Relationship Id="rId4" Target="https://pa-ai-assistant.streamlit.app" TargetMode="External" Type="http://schemas.openxmlformats.org/officeDocument/2006/relationships/hyperlink"/><Relationship Id="rId5" Target="../media/image12.jpe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4.jpeg" Type="http://schemas.openxmlformats.org/officeDocument/2006/relationships/image"/><Relationship Id="rId3" Target="../media/image65.jpeg" Type="http://schemas.openxmlformats.org/officeDocument/2006/relationships/image"/><Relationship Id="rId4" Target="../media/image12.jpe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6.jpeg" Type="http://schemas.openxmlformats.org/officeDocument/2006/relationships/image"/><Relationship Id="rId3" Target="../media/image67.png" Type="http://schemas.openxmlformats.org/officeDocument/2006/relationships/image"/><Relationship Id="rId4" Target="../media/image68.svg" Type="http://schemas.openxmlformats.org/officeDocument/2006/relationships/image"/><Relationship Id="rId5" Target="../media/image69.png" Type="http://schemas.openxmlformats.org/officeDocument/2006/relationships/image"/><Relationship Id="rId6" Target="../media/image70.svg" Type="http://schemas.openxmlformats.org/officeDocument/2006/relationships/image"/><Relationship Id="rId7" Target="../media/image30.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1.png" Type="http://schemas.openxmlformats.org/officeDocument/2006/relationships/image"/><Relationship Id="rId3" Target="../media/image72.svg" Type="http://schemas.openxmlformats.org/officeDocument/2006/relationships/image"/><Relationship Id="rId4" Target="../media/image73.jpeg" Type="http://schemas.openxmlformats.org/officeDocument/2006/relationships/image"/><Relationship Id="rId5" Target="../media/image30.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4.jpeg" Type="http://schemas.openxmlformats.org/officeDocument/2006/relationships/image"/><Relationship Id="rId3" Target="../media/image75.png" Type="http://schemas.openxmlformats.org/officeDocument/2006/relationships/image"/><Relationship Id="rId4" Target="../media/image76.svg" Type="http://schemas.openxmlformats.org/officeDocument/2006/relationships/image"/><Relationship Id="rId5" Target="../media/image30.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7.jpeg" Type="http://schemas.openxmlformats.org/officeDocument/2006/relationships/image"/><Relationship Id="rId3" Target="../media/image78.jpeg" Type="http://schemas.openxmlformats.org/officeDocument/2006/relationships/image"/><Relationship Id="rId4" Target="../media/image30.pn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2.png" Type="http://schemas.openxmlformats.org/officeDocument/2006/relationships/image"/><Relationship Id="rId3" Target="../media/image63.png" Type="http://schemas.openxmlformats.org/officeDocument/2006/relationships/image"/><Relationship Id="rId4" Target="https://pa-ai-assistant.streamlit.app" TargetMode="External" Type="http://schemas.openxmlformats.org/officeDocument/2006/relationships/hyperlink"/><Relationship Id="rId5" Target="../media/image12.jpe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png" Type="http://schemas.openxmlformats.org/officeDocument/2006/relationships/image"/><Relationship Id="rId5" Target="../media/image12.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3.png" Type="http://schemas.openxmlformats.org/officeDocument/2006/relationships/image"/><Relationship Id="rId4" Target="../media/image14.png" Type="http://schemas.openxmlformats.org/officeDocument/2006/relationships/image"/><Relationship Id="rId5" Target="../media/image15.png" Type="http://schemas.openxmlformats.org/officeDocument/2006/relationships/image"/><Relationship Id="rId6" Target="../media/image16.jpeg" Type="http://schemas.openxmlformats.org/officeDocument/2006/relationships/image"/><Relationship Id="rId7" Target="../media/image12.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7.png" Type="http://schemas.openxmlformats.org/officeDocument/2006/relationships/image"/><Relationship Id="rId4" Target="../media/image18.png" Type="http://schemas.openxmlformats.org/officeDocument/2006/relationships/image"/><Relationship Id="rId5" Target="../media/image19.png" Type="http://schemas.openxmlformats.org/officeDocument/2006/relationships/image"/><Relationship Id="rId6" Target="../media/image20.png" Type="http://schemas.openxmlformats.org/officeDocument/2006/relationships/image"/><Relationship Id="rId7" Target="../media/image21.png" Type="http://schemas.openxmlformats.org/officeDocument/2006/relationships/image"/><Relationship Id="rId8" Target="../media/image22.png" Type="http://schemas.openxmlformats.org/officeDocument/2006/relationships/image"/><Relationship Id="rId9" Target="../media/image12.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23.png" Type="http://schemas.openxmlformats.org/officeDocument/2006/relationships/image"/><Relationship Id="rId4" Target="../media/image12.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24.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25.png" Type="http://schemas.openxmlformats.org/officeDocument/2006/relationships/image"/><Relationship Id="rId4" Target="../media/image12.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png" Type="http://schemas.openxmlformats.org/officeDocument/2006/relationships/image"/><Relationship Id="rId4" Target="../media/image28.png" Type="http://schemas.openxmlformats.org/officeDocument/2006/relationships/image"/><Relationship Id="rId5" Target="../media/image12.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true" rot="0">
            <a:off x="5367786" y="6282760"/>
            <a:ext cx="12920214" cy="4533820"/>
          </a:xfrm>
          <a:custGeom>
            <a:avLst/>
            <a:gdLst/>
            <a:ahLst/>
            <a:cxnLst/>
            <a:rect r="r" b="b" t="t" l="l"/>
            <a:pathLst>
              <a:path h="4533820" w="12920214">
                <a:moveTo>
                  <a:pt x="0" y="4533820"/>
                </a:moveTo>
                <a:lnTo>
                  <a:pt x="12920214" y="4533820"/>
                </a:lnTo>
                <a:lnTo>
                  <a:pt x="12920214" y="0"/>
                </a:lnTo>
                <a:lnTo>
                  <a:pt x="0" y="0"/>
                </a:lnTo>
                <a:lnTo>
                  <a:pt x="0" y="453382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1430000" y="0"/>
            <a:ext cx="6858000" cy="10287000"/>
          </a:xfrm>
          <a:custGeom>
            <a:avLst/>
            <a:gdLst/>
            <a:ahLst/>
            <a:cxnLst/>
            <a:rect r="r" b="b" t="t" l="l"/>
            <a:pathLst>
              <a:path h="10287000" w="6858000">
                <a:moveTo>
                  <a:pt x="0" y="0"/>
                </a:moveTo>
                <a:lnTo>
                  <a:pt x="6858000" y="0"/>
                </a:lnTo>
                <a:lnTo>
                  <a:pt x="6858000" y="10287000"/>
                </a:lnTo>
                <a:lnTo>
                  <a:pt x="0" y="10287000"/>
                </a:lnTo>
                <a:lnTo>
                  <a:pt x="0" y="0"/>
                </a:lnTo>
                <a:close/>
              </a:path>
            </a:pathLst>
          </a:custGeom>
          <a:blipFill>
            <a:blip r:embed="rId4">
              <a:alphaModFix amt="65999"/>
            </a:blip>
            <a:stretch>
              <a:fillRect l="0" t="0" r="0" b="0"/>
            </a:stretch>
          </a:blipFill>
        </p:spPr>
      </p:sp>
      <p:sp>
        <p:nvSpPr>
          <p:cNvPr name="Freeform 4" id="4"/>
          <p:cNvSpPr/>
          <p:nvPr/>
        </p:nvSpPr>
        <p:spPr>
          <a:xfrm flipH="true" flipV="false" rot="0">
            <a:off x="664953" y="6930640"/>
            <a:ext cx="2748020" cy="3356360"/>
          </a:xfrm>
          <a:custGeom>
            <a:avLst/>
            <a:gdLst/>
            <a:ahLst/>
            <a:cxnLst/>
            <a:rect r="r" b="b" t="t" l="l"/>
            <a:pathLst>
              <a:path h="3356360" w="2748020">
                <a:moveTo>
                  <a:pt x="2748020" y="0"/>
                </a:moveTo>
                <a:lnTo>
                  <a:pt x="0" y="0"/>
                </a:lnTo>
                <a:lnTo>
                  <a:pt x="0" y="3356360"/>
                </a:lnTo>
                <a:lnTo>
                  <a:pt x="2748020" y="3356360"/>
                </a:lnTo>
                <a:lnTo>
                  <a:pt x="2748020" y="0"/>
                </a:lnTo>
                <a:close/>
              </a:path>
            </a:pathLst>
          </a:custGeom>
          <a:blipFill>
            <a:blip r:embed="rId5"/>
            <a:stretch>
              <a:fillRect l="0" t="0" r="0" b="0"/>
            </a:stretch>
          </a:blipFill>
        </p:spPr>
      </p:sp>
      <p:sp>
        <p:nvSpPr>
          <p:cNvPr name="Freeform 5" id="5"/>
          <p:cNvSpPr/>
          <p:nvPr/>
        </p:nvSpPr>
        <p:spPr>
          <a:xfrm flipH="true" flipV="false" rot="0">
            <a:off x="262678" y="5780054"/>
            <a:ext cx="3552570" cy="4266187"/>
          </a:xfrm>
          <a:custGeom>
            <a:avLst/>
            <a:gdLst/>
            <a:ahLst/>
            <a:cxnLst/>
            <a:rect r="r" b="b" t="t" l="l"/>
            <a:pathLst>
              <a:path h="4266187" w="3552570">
                <a:moveTo>
                  <a:pt x="3552570" y="0"/>
                </a:moveTo>
                <a:lnTo>
                  <a:pt x="0" y="0"/>
                </a:lnTo>
                <a:lnTo>
                  <a:pt x="0" y="4266186"/>
                </a:lnTo>
                <a:lnTo>
                  <a:pt x="3552570" y="4266186"/>
                </a:lnTo>
                <a:lnTo>
                  <a:pt x="355257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6" id="6"/>
          <p:cNvGrpSpPr/>
          <p:nvPr/>
        </p:nvGrpSpPr>
        <p:grpSpPr>
          <a:xfrm rot="0">
            <a:off x="4402323" y="5627208"/>
            <a:ext cx="9464917" cy="1619429"/>
            <a:chOff x="0" y="0"/>
            <a:chExt cx="1947514" cy="333216"/>
          </a:xfrm>
        </p:grpSpPr>
        <p:sp>
          <p:nvSpPr>
            <p:cNvPr name="Freeform 7" id="7"/>
            <p:cNvSpPr/>
            <p:nvPr/>
          </p:nvSpPr>
          <p:spPr>
            <a:xfrm flipH="false" flipV="false" rot="0">
              <a:off x="0" y="0"/>
              <a:ext cx="1947514" cy="333216"/>
            </a:xfrm>
            <a:custGeom>
              <a:avLst/>
              <a:gdLst/>
              <a:ahLst/>
              <a:cxnLst/>
              <a:rect r="r" b="b" t="t" l="l"/>
              <a:pathLst>
                <a:path h="333216" w="1947514">
                  <a:moveTo>
                    <a:pt x="15976" y="0"/>
                  </a:moveTo>
                  <a:lnTo>
                    <a:pt x="1931538" y="0"/>
                  </a:lnTo>
                  <a:cubicBezTo>
                    <a:pt x="1940361" y="0"/>
                    <a:pt x="1947514" y="7153"/>
                    <a:pt x="1947514" y="15976"/>
                  </a:cubicBezTo>
                  <a:lnTo>
                    <a:pt x="1947514" y="317240"/>
                  </a:lnTo>
                  <a:cubicBezTo>
                    <a:pt x="1947514" y="326063"/>
                    <a:pt x="1940361" y="333216"/>
                    <a:pt x="1931538" y="333216"/>
                  </a:cubicBezTo>
                  <a:lnTo>
                    <a:pt x="15976" y="333216"/>
                  </a:lnTo>
                  <a:cubicBezTo>
                    <a:pt x="7153" y="333216"/>
                    <a:pt x="0" y="326063"/>
                    <a:pt x="0" y="317240"/>
                  </a:cubicBezTo>
                  <a:lnTo>
                    <a:pt x="0" y="15976"/>
                  </a:lnTo>
                  <a:cubicBezTo>
                    <a:pt x="0" y="7153"/>
                    <a:pt x="7153" y="0"/>
                    <a:pt x="15976" y="0"/>
                  </a:cubicBezTo>
                  <a:close/>
                </a:path>
              </a:pathLst>
            </a:custGeom>
            <a:solidFill>
              <a:srgbClr val="5492B1"/>
            </a:solidFill>
          </p:spPr>
        </p:sp>
        <p:sp>
          <p:nvSpPr>
            <p:cNvPr name="TextBox 8" id="8"/>
            <p:cNvSpPr txBox="true"/>
            <p:nvPr/>
          </p:nvSpPr>
          <p:spPr>
            <a:xfrm>
              <a:off x="0" y="-47625"/>
              <a:ext cx="1947514" cy="380841"/>
            </a:xfrm>
            <a:prstGeom prst="rect">
              <a:avLst/>
            </a:prstGeom>
          </p:spPr>
          <p:txBody>
            <a:bodyPr anchor="ctr" rtlCol="false" tIns="50800" lIns="50800" bIns="50800" rIns="50800"/>
            <a:lstStyle/>
            <a:p>
              <a:pPr algn="ctr">
                <a:lnSpc>
                  <a:spcPts val="2800"/>
                </a:lnSpc>
              </a:pPr>
            </a:p>
          </p:txBody>
        </p:sp>
      </p:grpSp>
      <p:sp>
        <p:nvSpPr>
          <p:cNvPr name="TextBox 9" id="9"/>
          <p:cNvSpPr txBox="true"/>
          <p:nvPr/>
        </p:nvSpPr>
        <p:spPr>
          <a:xfrm rot="0">
            <a:off x="1010263" y="1996223"/>
            <a:ext cx="16249037" cy="2880577"/>
          </a:xfrm>
          <a:prstGeom prst="rect">
            <a:avLst/>
          </a:prstGeom>
        </p:spPr>
        <p:txBody>
          <a:bodyPr anchor="t" rtlCol="false" tIns="0" lIns="0" bIns="0" rIns="0">
            <a:spAutoFit/>
          </a:bodyPr>
          <a:lstStyle/>
          <a:p>
            <a:pPr algn="ctr">
              <a:lnSpc>
                <a:spcPts val="7427"/>
              </a:lnSpc>
            </a:pPr>
            <a:r>
              <a:rPr lang="en-US" b="true" sz="6189">
                <a:solidFill>
                  <a:srgbClr val="26549D"/>
                </a:solidFill>
                <a:latin typeface="Poppins Semi-Bold"/>
                <a:ea typeface="Poppins Semi-Bold"/>
                <a:cs typeface="Poppins Semi-Bold"/>
                <a:sym typeface="Poppins Semi-Bold"/>
              </a:rPr>
              <a:t> Leveraging AI in Performance Auditing:  </a:t>
            </a:r>
          </a:p>
          <a:p>
            <a:pPr algn="ctr" marL="0" indent="0" lvl="0">
              <a:lnSpc>
                <a:spcPts val="7427"/>
              </a:lnSpc>
            </a:pPr>
            <a:r>
              <a:rPr lang="en-US" b="true" sz="6189">
                <a:solidFill>
                  <a:srgbClr val="26549D"/>
                </a:solidFill>
                <a:latin typeface="Poppins Semi-Bold"/>
                <a:ea typeface="Poppins Semi-Bold"/>
                <a:cs typeface="Poppins Semi-Bold"/>
                <a:sym typeface="Poppins Semi-Bold"/>
              </a:rPr>
              <a:t> The State Audit Office of the Kingdom of Thailand</a:t>
            </a:r>
          </a:p>
        </p:txBody>
      </p:sp>
      <p:sp>
        <p:nvSpPr>
          <p:cNvPr name="TextBox 10" id="10"/>
          <p:cNvSpPr txBox="true"/>
          <p:nvPr/>
        </p:nvSpPr>
        <p:spPr>
          <a:xfrm rot="0">
            <a:off x="4402323" y="5691326"/>
            <a:ext cx="9464917" cy="1409557"/>
          </a:xfrm>
          <a:prstGeom prst="rect">
            <a:avLst/>
          </a:prstGeom>
        </p:spPr>
        <p:txBody>
          <a:bodyPr anchor="t" rtlCol="false" tIns="0" lIns="0" bIns="0" rIns="0">
            <a:spAutoFit/>
          </a:bodyPr>
          <a:lstStyle/>
          <a:p>
            <a:pPr algn="ctr">
              <a:lnSpc>
                <a:spcPts val="3775"/>
              </a:lnSpc>
            </a:pPr>
            <a:r>
              <a:rPr lang="en-US" sz="2208" b="true">
                <a:solidFill>
                  <a:srgbClr val="FFFFFF"/>
                </a:solidFill>
                <a:latin typeface="Poppins Bold"/>
                <a:ea typeface="Poppins Bold"/>
                <a:cs typeface="Poppins Bold"/>
                <a:sym typeface="Poppins Bold"/>
              </a:rPr>
              <a:t>17</a:t>
            </a:r>
            <a:r>
              <a:rPr lang="en-US" sz="2208" b="true">
                <a:solidFill>
                  <a:srgbClr val="FFFFFF"/>
                </a:solidFill>
                <a:latin typeface="Poppins Bold"/>
                <a:ea typeface="Poppins Bold"/>
                <a:cs typeface="Poppins Bold"/>
                <a:sym typeface="Poppins Bold"/>
              </a:rPr>
              <a:t>th</a:t>
            </a:r>
            <a:r>
              <a:rPr lang="en-US" sz="2208" b="true">
                <a:solidFill>
                  <a:srgbClr val="FFFFFF"/>
                </a:solidFill>
                <a:latin typeface="Poppins Bold"/>
                <a:ea typeface="Poppins Bold"/>
                <a:cs typeface="Poppins Bold"/>
                <a:sym typeface="Poppins Bold"/>
              </a:rPr>
              <a:t> INTOSAI Performance Audit Subcommittee Annual Meeting</a:t>
            </a:r>
          </a:p>
          <a:p>
            <a:pPr algn="ctr">
              <a:lnSpc>
                <a:spcPts val="3775"/>
              </a:lnSpc>
            </a:pPr>
            <a:r>
              <a:rPr lang="en-US" sz="2208" b="true">
                <a:solidFill>
                  <a:srgbClr val="FFFFFF"/>
                </a:solidFill>
                <a:latin typeface="Poppins Bold"/>
                <a:ea typeface="Poppins Bold"/>
                <a:cs typeface="Poppins Bold"/>
                <a:sym typeface="Poppins Bold"/>
              </a:rPr>
              <a:t>Budapest, Hungary</a:t>
            </a:r>
          </a:p>
          <a:p>
            <a:pPr algn="ctr">
              <a:lnSpc>
                <a:spcPts val="3775"/>
              </a:lnSpc>
            </a:pPr>
            <a:r>
              <a:rPr lang="en-US" sz="2208" b="true">
                <a:solidFill>
                  <a:srgbClr val="FFFFFF"/>
                </a:solidFill>
                <a:latin typeface="Poppins Bold"/>
                <a:ea typeface="Poppins Bold"/>
                <a:cs typeface="Poppins Bold"/>
                <a:sym typeface="Poppins Bold"/>
              </a:rPr>
              <a:t>24 – 25 March 2026</a:t>
            </a:r>
          </a:p>
        </p:txBody>
      </p:sp>
      <p:sp>
        <p:nvSpPr>
          <p:cNvPr name="TextBox 11" id="11"/>
          <p:cNvSpPr txBox="true"/>
          <p:nvPr/>
        </p:nvSpPr>
        <p:spPr>
          <a:xfrm rot="0">
            <a:off x="8609448" y="8820150"/>
            <a:ext cx="9113895" cy="438150"/>
          </a:xfrm>
          <a:prstGeom prst="rect">
            <a:avLst/>
          </a:prstGeom>
        </p:spPr>
        <p:txBody>
          <a:bodyPr anchor="t" rtlCol="false" tIns="0" lIns="0" bIns="0" rIns="0">
            <a:spAutoFit/>
          </a:bodyPr>
          <a:lstStyle/>
          <a:p>
            <a:pPr algn="r" marL="0" indent="0" lvl="0">
              <a:lnSpc>
                <a:spcPts val="3252"/>
              </a:lnSpc>
            </a:pPr>
            <a:r>
              <a:rPr lang="en-US" b="true" sz="2710">
                <a:solidFill>
                  <a:srgbClr val="FFFFFF"/>
                </a:solidFill>
                <a:latin typeface="Poppins Semi-Bold"/>
                <a:ea typeface="Poppins Semi-Bold"/>
                <a:cs typeface="Poppins Semi-Bold"/>
                <a:sym typeface="Poppins Semi-Bold"/>
              </a:rPr>
              <a:t> The State Audit Office of the Kingdom of Thailand</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image.png"/>
          <p:cNvSpPr/>
          <p:nvPr/>
        </p:nvSpPr>
        <p:spPr>
          <a:xfrm flipH="false" flipV="false" rot="0">
            <a:off x="9501188" y="4070594"/>
            <a:ext cx="7929562" cy="3254426"/>
          </a:xfrm>
          <a:custGeom>
            <a:avLst/>
            <a:gdLst/>
            <a:ahLst/>
            <a:cxnLst/>
            <a:rect r="r" b="b" t="t" l="l"/>
            <a:pathLst>
              <a:path h="3254426" w="7929562">
                <a:moveTo>
                  <a:pt x="0" y="0"/>
                </a:moveTo>
                <a:lnTo>
                  <a:pt x="7929562" y="0"/>
                </a:lnTo>
                <a:lnTo>
                  <a:pt x="7929562" y="3254426"/>
                </a:lnTo>
                <a:lnTo>
                  <a:pt x="0" y="3254426"/>
                </a:lnTo>
                <a:lnTo>
                  <a:pt x="0" y="0"/>
                </a:lnTo>
                <a:close/>
              </a:path>
            </a:pathLst>
          </a:custGeom>
          <a:blipFill>
            <a:blip r:embed="rId3"/>
            <a:stretch>
              <a:fillRect l="0" t="0" r="0" b="-535"/>
            </a:stretch>
          </a:blipFill>
        </p:spPr>
      </p:sp>
      <p:sp>
        <p:nvSpPr>
          <p:cNvPr name="TextBox 3" id="3"/>
          <p:cNvSpPr txBox="true"/>
          <p:nvPr/>
        </p:nvSpPr>
        <p:spPr>
          <a:xfrm rot="0">
            <a:off x="1214438" y="733425"/>
            <a:ext cx="4913858" cy="940308"/>
          </a:xfrm>
          <a:prstGeom prst="rect">
            <a:avLst/>
          </a:prstGeom>
        </p:spPr>
        <p:txBody>
          <a:bodyPr anchor="t" rtlCol="false" tIns="0" lIns="0" bIns="0" rIns="0">
            <a:spAutoFit/>
          </a:bodyPr>
          <a:lstStyle/>
          <a:p>
            <a:pPr algn="l">
              <a:lnSpc>
                <a:spcPts val="7775"/>
              </a:lnSpc>
            </a:pPr>
            <a:r>
              <a:rPr lang="en-US" b="true" sz="5400">
                <a:solidFill>
                  <a:srgbClr val="0F172A"/>
                </a:solidFill>
                <a:latin typeface="Sarabun Bold"/>
                <a:ea typeface="Sarabun Bold"/>
                <a:cs typeface="Sarabun Bold"/>
                <a:sym typeface="Sarabun Bold"/>
              </a:rPr>
              <a:t>2. Hallucination</a:t>
            </a:r>
          </a:p>
        </p:txBody>
      </p:sp>
      <p:grpSp>
        <p:nvGrpSpPr>
          <p:cNvPr name="Group 4" id="4"/>
          <p:cNvGrpSpPr/>
          <p:nvPr/>
        </p:nvGrpSpPr>
        <p:grpSpPr>
          <a:xfrm rot="0">
            <a:off x="857250" y="857250"/>
            <a:ext cx="142875" cy="822874"/>
            <a:chOff x="0" y="0"/>
            <a:chExt cx="190500" cy="1097166"/>
          </a:xfrm>
        </p:grpSpPr>
        <p:sp>
          <p:nvSpPr>
            <p:cNvPr name="Freeform 5" id="5"/>
            <p:cNvSpPr/>
            <p:nvPr/>
          </p:nvSpPr>
          <p:spPr>
            <a:xfrm flipH="false" flipV="false" rot="0">
              <a:off x="0" y="0"/>
              <a:ext cx="190500" cy="1097153"/>
            </a:xfrm>
            <a:custGeom>
              <a:avLst/>
              <a:gdLst/>
              <a:ahLst/>
              <a:cxnLst/>
              <a:rect r="r" b="b" t="t" l="l"/>
              <a:pathLst>
                <a:path h="1097153" w="190500">
                  <a:moveTo>
                    <a:pt x="0" y="0"/>
                  </a:moveTo>
                  <a:lnTo>
                    <a:pt x="190500" y="0"/>
                  </a:lnTo>
                  <a:lnTo>
                    <a:pt x="190500" y="1097153"/>
                  </a:lnTo>
                  <a:lnTo>
                    <a:pt x="0" y="1097153"/>
                  </a:lnTo>
                  <a:close/>
                </a:path>
              </a:pathLst>
            </a:custGeom>
            <a:solidFill>
              <a:srgbClr val="EAB308"/>
            </a:solidFill>
          </p:spPr>
        </p:sp>
      </p:grpSp>
      <p:sp>
        <p:nvSpPr>
          <p:cNvPr name="TextBox 6" id="6"/>
          <p:cNvSpPr txBox="true"/>
          <p:nvPr/>
        </p:nvSpPr>
        <p:spPr>
          <a:xfrm rot="0">
            <a:off x="857250" y="3390081"/>
            <a:ext cx="8326041" cy="624707"/>
          </a:xfrm>
          <a:prstGeom prst="rect">
            <a:avLst/>
          </a:prstGeom>
        </p:spPr>
        <p:txBody>
          <a:bodyPr anchor="t" rtlCol="false" tIns="0" lIns="0" bIns="0" rIns="0">
            <a:spAutoFit/>
          </a:bodyPr>
          <a:lstStyle/>
          <a:p>
            <a:pPr algn="l">
              <a:lnSpc>
                <a:spcPts val="5182"/>
              </a:lnSpc>
            </a:pPr>
            <a:r>
              <a:rPr lang="en-US" sz="3600">
                <a:solidFill>
                  <a:srgbClr val="3B82F6"/>
                </a:solidFill>
                <a:latin typeface="Sarabun"/>
                <a:ea typeface="Sarabun"/>
                <a:cs typeface="Sarabun"/>
                <a:sym typeface="Sarabun"/>
              </a:rPr>
              <a:t>Trust but Verify</a:t>
            </a:r>
          </a:p>
        </p:txBody>
      </p:sp>
      <p:sp>
        <p:nvSpPr>
          <p:cNvPr name="TextBox 7" id="7"/>
          <p:cNvSpPr txBox="true"/>
          <p:nvPr/>
        </p:nvSpPr>
        <p:spPr>
          <a:xfrm rot="0">
            <a:off x="9944100" y="4221813"/>
            <a:ext cx="7043738" cy="2751963"/>
          </a:xfrm>
          <a:prstGeom prst="rect">
            <a:avLst/>
          </a:prstGeom>
        </p:spPr>
        <p:txBody>
          <a:bodyPr anchor="t" rtlCol="false" tIns="0" lIns="0" bIns="0" rIns="0">
            <a:spAutoFit/>
          </a:bodyPr>
          <a:lstStyle/>
          <a:p>
            <a:pPr algn="ctr">
              <a:lnSpc>
                <a:spcPts val="5616"/>
              </a:lnSpc>
            </a:pPr>
            <a:r>
              <a:rPr lang="en-US" sz="2925" i="true">
                <a:solidFill>
                  <a:srgbClr val="334155"/>
                </a:solidFill>
                <a:latin typeface="Sarabun Italics"/>
                <a:ea typeface="Sarabun Italics"/>
                <a:cs typeface="Sarabun Italics"/>
                <a:sym typeface="Sarabun Italics"/>
              </a:rPr>
              <a:t>“AI is like a very hardworking and intelligent intern but </a:t>
            </a:r>
            <a:r>
              <a:rPr lang="en-US" sz="2925" i="true">
                <a:solidFill>
                  <a:srgbClr val="334155"/>
                </a:solidFill>
                <a:latin typeface="Sarabun Italics"/>
                <a:ea typeface="Sarabun Italics"/>
                <a:cs typeface="Sarabun Italics"/>
                <a:sym typeface="Sarabun Italics"/>
              </a:rPr>
              <a:t>sometimes it makes guesses. As supervisors, we must always review its work.”</a:t>
            </a:r>
          </a:p>
        </p:txBody>
      </p:sp>
      <p:sp>
        <p:nvSpPr>
          <p:cNvPr name="TextBox 8" id="8"/>
          <p:cNvSpPr txBox="true"/>
          <p:nvPr/>
        </p:nvSpPr>
        <p:spPr>
          <a:xfrm rot="0">
            <a:off x="1300162" y="4297680"/>
            <a:ext cx="128588" cy="600075"/>
          </a:xfrm>
          <a:prstGeom prst="rect">
            <a:avLst/>
          </a:prstGeom>
        </p:spPr>
        <p:txBody>
          <a:bodyPr anchor="t" rtlCol="false" tIns="0" lIns="0" bIns="0" rIns="0">
            <a:spAutoFit/>
          </a:bodyPr>
          <a:lstStyle/>
          <a:p>
            <a:pPr algn="l">
              <a:lnSpc>
                <a:spcPts val="3510"/>
              </a:lnSpc>
            </a:pPr>
            <a:r>
              <a:rPr lang="en-US" sz="2925">
                <a:solidFill>
                  <a:srgbClr val="334155"/>
                </a:solidFill>
                <a:latin typeface="Sarabun"/>
                <a:ea typeface="Sarabun"/>
                <a:cs typeface="Sarabun"/>
                <a:sym typeface="Sarabun"/>
              </a:rPr>
              <a:t>•</a:t>
            </a:r>
          </a:p>
        </p:txBody>
      </p:sp>
      <p:sp>
        <p:nvSpPr>
          <p:cNvPr name="TextBox 9" id="9"/>
          <p:cNvSpPr txBox="true"/>
          <p:nvPr/>
        </p:nvSpPr>
        <p:spPr>
          <a:xfrm rot="0">
            <a:off x="1514475" y="4291012"/>
            <a:ext cx="7629525" cy="905351"/>
          </a:xfrm>
          <a:prstGeom prst="rect">
            <a:avLst/>
          </a:prstGeom>
        </p:spPr>
        <p:txBody>
          <a:bodyPr anchor="t" rtlCol="false" tIns="0" lIns="0" bIns="0" rIns="0">
            <a:spAutoFit/>
          </a:bodyPr>
          <a:lstStyle/>
          <a:p>
            <a:pPr algn="l">
              <a:lnSpc>
                <a:spcPts val="3656"/>
              </a:lnSpc>
            </a:pPr>
            <a:r>
              <a:rPr lang="en-US" sz="2925">
                <a:solidFill>
                  <a:srgbClr val="334155"/>
                </a:solidFill>
                <a:latin typeface="Sarabun"/>
                <a:ea typeface="Sarabun"/>
                <a:cs typeface="Sarabun"/>
                <a:sym typeface="Sarabun"/>
              </a:rPr>
              <a:t>AI can fabricate information confidently (Confident Lies).</a:t>
            </a:r>
          </a:p>
        </p:txBody>
      </p:sp>
      <p:sp>
        <p:nvSpPr>
          <p:cNvPr name="TextBox 10" id="10"/>
          <p:cNvSpPr txBox="true"/>
          <p:nvPr/>
        </p:nvSpPr>
        <p:spPr>
          <a:xfrm rot="0">
            <a:off x="1300162" y="5400675"/>
            <a:ext cx="128588" cy="600075"/>
          </a:xfrm>
          <a:prstGeom prst="rect">
            <a:avLst/>
          </a:prstGeom>
        </p:spPr>
        <p:txBody>
          <a:bodyPr anchor="t" rtlCol="false" tIns="0" lIns="0" bIns="0" rIns="0">
            <a:spAutoFit/>
          </a:bodyPr>
          <a:lstStyle/>
          <a:p>
            <a:pPr algn="l">
              <a:lnSpc>
                <a:spcPts val="3510"/>
              </a:lnSpc>
            </a:pPr>
            <a:r>
              <a:rPr lang="en-US" sz="2925">
                <a:solidFill>
                  <a:srgbClr val="334155"/>
                </a:solidFill>
                <a:latin typeface="Sarabun"/>
                <a:ea typeface="Sarabun"/>
                <a:cs typeface="Sarabun"/>
                <a:sym typeface="Sarabun"/>
              </a:rPr>
              <a:t>•</a:t>
            </a:r>
          </a:p>
        </p:txBody>
      </p:sp>
      <p:sp>
        <p:nvSpPr>
          <p:cNvPr name="TextBox 11" id="11"/>
          <p:cNvSpPr txBox="true"/>
          <p:nvPr/>
        </p:nvSpPr>
        <p:spPr>
          <a:xfrm rot="0">
            <a:off x="1514475" y="5400675"/>
            <a:ext cx="6391175" cy="884206"/>
          </a:xfrm>
          <a:prstGeom prst="rect">
            <a:avLst/>
          </a:prstGeom>
        </p:spPr>
        <p:txBody>
          <a:bodyPr anchor="t" rtlCol="false" tIns="0" lIns="0" bIns="0" rIns="0">
            <a:spAutoFit/>
          </a:bodyPr>
          <a:lstStyle/>
          <a:p>
            <a:pPr algn="l">
              <a:lnSpc>
                <a:spcPts val="3597"/>
              </a:lnSpc>
            </a:pPr>
            <a:r>
              <a:rPr lang="en-US" sz="2925">
                <a:solidFill>
                  <a:srgbClr val="334155"/>
                </a:solidFill>
                <a:latin typeface="Sarabun"/>
                <a:ea typeface="Sarabun"/>
                <a:cs typeface="Sarabun"/>
                <a:sym typeface="Sarabun"/>
              </a:rPr>
              <a:t>Numbers legal provisions or sections may be inaccurate.</a:t>
            </a:r>
          </a:p>
        </p:txBody>
      </p:sp>
      <p:sp>
        <p:nvSpPr>
          <p:cNvPr name="TextBox 12" id="12"/>
          <p:cNvSpPr txBox="true"/>
          <p:nvPr/>
        </p:nvSpPr>
        <p:spPr>
          <a:xfrm rot="0">
            <a:off x="1300162" y="6505575"/>
            <a:ext cx="128588" cy="600075"/>
          </a:xfrm>
          <a:prstGeom prst="rect">
            <a:avLst/>
          </a:prstGeom>
        </p:spPr>
        <p:txBody>
          <a:bodyPr anchor="t" rtlCol="false" tIns="0" lIns="0" bIns="0" rIns="0">
            <a:spAutoFit/>
          </a:bodyPr>
          <a:lstStyle/>
          <a:p>
            <a:pPr algn="l">
              <a:lnSpc>
                <a:spcPts val="3510"/>
              </a:lnSpc>
            </a:pPr>
            <a:r>
              <a:rPr lang="en-US" sz="2925">
                <a:solidFill>
                  <a:srgbClr val="334155"/>
                </a:solidFill>
                <a:latin typeface="Sarabun"/>
                <a:ea typeface="Sarabun"/>
                <a:cs typeface="Sarabun"/>
                <a:sym typeface="Sarabun"/>
              </a:rPr>
              <a:t>•</a:t>
            </a:r>
          </a:p>
        </p:txBody>
      </p:sp>
      <p:sp>
        <p:nvSpPr>
          <p:cNvPr name="TextBox 13" id="13"/>
          <p:cNvSpPr txBox="true"/>
          <p:nvPr/>
        </p:nvSpPr>
        <p:spPr>
          <a:xfrm rot="0">
            <a:off x="1514475" y="6505575"/>
            <a:ext cx="7272338" cy="876300"/>
          </a:xfrm>
          <a:prstGeom prst="rect">
            <a:avLst/>
          </a:prstGeom>
        </p:spPr>
        <p:txBody>
          <a:bodyPr anchor="t" rtlCol="false" tIns="0" lIns="0" bIns="0" rIns="0">
            <a:spAutoFit/>
          </a:bodyPr>
          <a:lstStyle/>
          <a:p>
            <a:pPr algn="l">
              <a:lnSpc>
                <a:spcPts val="3510"/>
              </a:lnSpc>
            </a:pPr>
            <a:r>
              <a:rPr lang="en-US" sz="2925">
                <a:solidFill>
                  <a:srgbClr val="334155"/>
                </a:solidFill>
                <a:latin typeface="Sarabun"/>
                <a:ea typeface="Sarabun"/>
                <a:cs typeface="Sarabun"/>
                <a:sym typeface="Sarabun"/>
              </a:rPr>
              <a:t>Solution: Always verify against original source documents. Do not trust 100%.</a:t>
            </a:r>
          </a:p>
        </p:txBody>
      </p:sp>
      <p:sp>
        <p:nvSpPr>
          <p:cNvPr name="Freeform 14" id="14"/>
          <p:cNvSpPr/>
          <p:nvPr/>
        </p:nvSpPr>
        <p:spPr>
          <a:xfrm flipH="false" flipV="false" rot="0">
            <a:off x="16592485" y="601872"/>
            <a:ext cx="1333631" cy="1333631"/>
          </a:xfrm>
          <a:custGeom>
            <a:avLst/>
            <a:gdLst/>
            <a:ahLst/>
            <a:cxnLst/>
            <a:rect r="r" b="b" t="t" l="l"/>
            <a:pathLst>
              <a:path h="1333631" w="1333631">
                <a:moveTo>
                  <a:pt x="0" y="0"/>
                </a:moveTo>
                <a:lnTo>
                  <a:pt x="1333630" y="0"/>
                </a:lnTo>
                <a:lnTo>
                  <a:pt x="1333630" y="1333630"/>
                </a:lnTo>
                <a:lnTo>
                  <a:pt x="0" y="1333630"/>
                </a:lnTo>
                <a:lnTo>
                  <a:pt x="0" y="0"/>
                </a:lnTo>
                <a:close/>
              </a:path>
            </a:pathLst>
          </a:custGeom>
          <a:blipFill>
            <a:blip r:embed="rId4"/>
            <a:stretch>
              <a:fillRect l="0" t="0" r="0" b="0"/>
            </a:stretch>
          </a:blipFill>
        </p:spPr>
      </p:sp>
      <p:sp>
        <p:nvSpPr>
          <p:cNvPr name="TextBox 15" id="15"/>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Garuda"/>
                <a:ea typeface="Garuda"/>
                <a:cs typeface="Garuda"/>
                <a:sym typeface="Garuda"/>
              </a:rPr>
              <a:t>10</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214438" y="733425"/>
            <a:ext cx="5278041" cy="940308"/>
          </a:xfrm>
          <a:prstGeom prst="rect">
            <a:avLst/>
          </a:prstGeom>
        </p:spPr>
        <p:txBody>
          <a:bodyPr anchor="t" rtlCol="false" tIns="0" lIns="0" bIns="0" rIns="0">
            <a:spAutoFit/>
          </a:bodyPr>
          <a:lstStyle/>
          <a:p>
            <a:pPr algn="l">
              <a:lnSpc>
                <a:spcPts val="7775"/>
              </a:lnSpc>
            </a:pPr>
            <a:r>
              <a:rPr lang="en-US" b="true" sz="5400">
                <a:solidFill>
                  <a:srgbClr val="0F172A"/>
                </a:solidFill>
                <a:latin typeface="Sarabun Bold"/>
                <a:ea typeface="Sarabun Bold"/>
                <a:cs typeface="Sarabun Bold"/>
                <a:sym typeface="Sarabun Bold"/>
              </a:rPr>
              <a:t>3. Accountability</a:t>
            </a:r>
          </a:p>
        </p:txBody>
      </p:sp>
      <p:grpSp>
        <p:nvGrpSpPr>
          <p:cNvPr name="Group 3" id="3"/>
          <p:cNvGrpSpPr/>
          <p:nvPr/>
        </p:nvGrpSpPr>
        <p:grpSpPr>
          <a:xfrm rot="0">
            <a:off x="857250" y="857250"/>
            <a:ext cx="142875" cy="822874"/>
            <a:chOff x="0" y="0"/>
            <a:chExt cx="190500" cy="1097166"/>
          </a:xfrm>
        </p:grpSpPr>
        <p:sp>
          <p:nvSpPr>
            <p:cNvPr name="Freeform 4" id="4"/>
            <p:cNvSpPr/>
            <p:nvPr/>
          </p:nvSpPr>
          <p:spPr>
            <a:xfrm flipH="false" flipV="false" rot="0">
              <a:off x="0" y="0"/>
              <a:ext cx="190500" cy="1097153"/>
            </a:xfrm>
            <a:custGeom>
              <a:avLst/>
              <a:gdLst/>
              <a:ahLst/>
              <a:cxnLst/>
              <a:rect r="r" b="b" t="t" l="l"/>
              <a:pathLst>
                <a:path h="1097153" w="190500">
                  <a:moveTo>
                    <a:pt x="0" y="0"/>
                  </a:moveTo>
                  <a:lnTo>
                    <a:pt x="190500" y="0"/>
                  </a:lnTo>
                  <a:lnTo>
                    <a:pt x="190500" y="1097153"/>
                  </a:lnTo>
                  <a:lnTo>
                    <a:pt x="0" y="1097153"/>
                  </a:lnTo>
                  <a:close/>
                </a:path>
              </a:pathLst>
            </a:custGeom>
            <a:solidFill>
              <a:srgbClr val="EAB308"/>
            </a:solidFill>
          </p:spPr>
        </p:sp>
      </p:grpSp>
      <p:sp>
        <p:nvSpPr>
          <p:cNvPr name="TextBox 5" id="5"/>
          <p:cNvSpPr txBox="true"/>
          <p:nvPr/>
        </p:nvSpPr>
        <p:spPr>
          <a:xfrm rot="0">
            <a:off x="1453129" y="3430430"/>
            <a:ext cx="133832" cy="624548"/>
          </a:xfrm>
          <a:prstGeom prst="rect">
            <a:avLst/>
          </a:prstGeom>
        </p:spPr>
        <p:txBody>
          <a:bodyPr anchor="t" rtlCol="false" tIns="0" lIns="0" bIns="0" rIns="0">
            <a:spAutoFit/>
          </a:bodyPr>
          <a:lstStyle/>
          <a:p>
            <a:pPr algn="l">
              <a:lnSpc>
                <a:spcPts val="3653"/>
              </a:lnSpc>
            </a:pPr>
            <a:r>
              <a:rPr lang="en-US" sz="3044">
                <a:solidFill>
                  <a:srgbClr val="334155"/>
                </a:solidFill>
                <a:latin typeface="Sarabun"/>
                <a:ea typeface="Sarabun"/>
                <a:cs typeface="Sarabun"/>
                <a:sym typeface="Sarabun"/>
              </a:rPr>
              <a:t>•</a:t>
            </a:r>
          </a:p>
        </p:txBody>
      </p:sp>
      <p:sp>
        <p:nvSpPr>
          <p:cNvPr name="TextBox 6" id="6"/>
          <p:cNvSpPr txBox="true"/>
          <p:nvPr/>
        </p:nvSpPr>
        <p:spPr>
          <a:xfrm rot="0">
            <a:off x="1676182" y="3223854"/>
            <a:ext cx="16565384" cy="664776"/>
          </a:xfrm>
          <a:prstGeom prst="rect">
            <a:avLst/>
          </a:prstGeom>
        </p:spPr>
        <p:txBody>
          <a:bodyPr anchor="t" rtlCol="false" tIns="0" lIns="0" bIns="0" rIns="0">
            <a:spAutoFit/>
          </a:bodyPr>
          <a:lstStyle/>
          <a:p>
            <a:pPr algn="l">
              <a:lnSpc>
                <a:spcPts val="5845"/>
              </a:lnSpc>
            </a:pPr>
            <a:r>
              <a:rPr lang="en-US" sz="3044">
                <a:solidFill>
                  <a:srgbClr val="334155"/>
                </a:solidFill>
                <a:latin typeface="Sarabun"/>
                <a:ea typeface="Sarabun"/>
                <a:cs typeface="Sarabun"/>
                <a:sym typeface="Sarabun"/>
              </a:rPr>
              <a:t>AI is only a tool.</a:t>
            </a:r>
          </a:p>
        </p:txBody>
      </p:sp>
      <p:sp>
        <p:nvSpPr>
          <p:cNvPr name="TextBox 7" id="7"/>
          <p:cNvSpPr txBox="true"/>
          <p:nvPr/>
        </p:nvSpPr>
        <p:spPr>
          <a:xfrm rot="0">
            <a:off x="1453129" y="4271993"/>
            <a:ext cx="133832" cy="624548"/>
          </a:xfrm>
          <a:prstGeom prst="rect">
            <a:avLst/>
          </a:prstGeom>
        </p:spPr>
        <p:txBody>
          <a:bodyPr anchor="t" rtlCol="false" tIns="0" lIns="0" bIns="0" rIns="0">
            <a:spAutoFit/>
          </a:bodyPr>
          <a:lstStyle/>
          <a:p>
            <a:pPr algn="l">
              <a:lnSpc>
                <a:spcPts val="3653"/>
              </a:lnSpc>
            </a:pPr>
            <a:r>
              <a:rPr lang="en-US" sz="3044">
                <a:solidFill>
                  <a:srgbClr val="334155"/>
                </a:solidFill>
                <a:latin typeface="Sarabun"/>
                <a:ea typeface="Sarabun"/>
                <a:cs typeface="Sarabun"/>
                <a:sym typeface="Sarabun"/>
              </a:rPr>
              <a:t>•</a:t>
            </a:r>
          </a:p>
        </p:txBody>
      </p:sp>
      <p:sp>
        <p:nvSpPr>
          <p:cNvPr name="TextBox 8" id="8"/>
          <p:cNvSpPr txBox="true"/>
          <p:nvPr/>
        </p:nvSpPr>
        <p:spPr>
          <a:xfrm rot="0">
            <a:off x="1676182" y="4065417"/>
            <a:ext cx="16565384" cy="664605"/>
          </a:xfrm>
          <a:prstGeom prst="rect">
            <a:avLst/>
          </a:prstGeom>
        </p:spPr>
        <p:txBody>
          <a:bodyPr anchor="t" rtlCol="false" tIns="0" lIns="0" bIns="0" rIns="0">
            <a:spAutoFit/>
          </a:bodyPr>
          <a:lstStyle/>
          <a:p>
            <a:pPr algn="l">
              <a:lnSpc>
                <a:spcPts val="5845"/>
              </a:lnSpc>
            </a:pPr>
            <a:r>
              <a:rPr lang="en-US" sz="3044">
                <a:solidFill>
                  <a:srgbClr val="334155"/>
                </a:solidFill>
                <a:latin typeface="Sarabun"/>
                <a:ea typeface="Sarabun"/>
                <a:cs typeface="Sarabun"/>
                <a:sym typeface="Sarabun"/>
              </a:rPr>
              <a:t>Review and approval results remain the responsibility of humans.</a:t>
            </a:r>
          </a:p>
        </p:txBody>
      </p:sp>
      <p:sp>
        <p:nvSpPr>
          <p:cNvPr name="TextBox 9" id="9"/>
          <p:cNvSpPr txBox="true"/>
          <p:nvPr/>
        </p:nvSpPr>
        <p:spPr>
          <a:xfrm rot="0">
            <a:off x="1722616" y="4872897"/>
            <a:ext cx="16565384" cy="804391"/>
          </a:xfrm>
          <a:prstGeom prst="rect">
            <a:avLst/>
          </a:prstGeom>
        </p:spPr>
        <p:txBody>
          <a:bodyPr anchor="t" rtlCol="false" tIns="0" lIns="0" bIns="0" rIns="0">
            <a:spAutoFit/>
          </a:bodyPr>
          <a:lstStyle/>
          <a:p>
            <a:pPr algn="l">
              <a:lnSpc>
                <a:spcPts val="7043"/>
              </a:lnSpc>
            </a:pPr>
            <a:r>
              <a:rPr lang="en-US" sz="3668">
                <a:solidFill>
                  <a:srgbClr val="334155"/>
                </a:solidFill>
                <a:latin typeface="Sarabun"/>
                <a:ea typeface="Sarabun"/>
                <a:cs typeface="Sarabun"/>
                <a:sym typeface="Sarabun"/>
              </a:rPr>
              <a:t>Human-in-the-loop: Humans must always be the final decision-makers.</a:t>
            </a:r>
          </a:p>
        </p:txBody>
      </p:sp>
      <p:sp>
        <p:nvSpPr>
          <p:cNvPr name="TextBox 10" id="10"/>
          <p:cNvSpPr txBox="true"/>
          <p:nvPr/>
        </p:nvSpPr>
        <p:spPr>
          <a:xfrm rot="0">
            <a:off x="1453129" y="5113546"/>
            <a:ext cx="133832" cy="624548"/>
          </a:xfrm>
          <a:prstGeom prst="rect">
            <a:avLst/>
          </a:prstGeom>
        </p:spPr>
        <p:txBody>
          <a:bodyPr anchor="t" rtlCol="false" tIns="0" lIns="0" bIns="0" rIns="0">
            <a:spAutoFit/>
          </a:bodyPr>
          <a:lstStyle/>
          <a:p>
            <a:pPr algn="l">
              <a:lnSpc>
                <a:spcPts val="3653"/>
              </a:lnSpc>
            </a:pPr>
            <a:r>
              <a:rPr lang="en-US" sz="3044">
                <a:solidFill>
                  <a:srgbClr val="334155"/>
                </a:solidFill>
                <a:latin typeface="Sarabun"/>
                <a:ea typeface="Sarabun"/>
                <a:cs typeface="Sarabun"/>
                <a:sym typeface="Sarabun"/>
              </a:rPr>
              <a:t>•</a:t>
            </a:r>
          </a:p>
        </p:txBody>
      </p:sp>
      <p:sp>
        <p:nvSpPr>
          <p:cNvPr name="Freeform 11" id="11"/>
          <p:cNvSpPr/>
          <p:nvPr/>
        </p:nvSpPr>
        <p:spPr>
          <a:xfrm flipH="false" flipV="false" rot="0">
            <a:off x="16592485" y="601872"/>
            <a:ext cx="1333631" cy="1333631"/>
          </a:xfrm>
          <a:custGeom>
            <a:avLst/>
            <a:gdLst/>
            <a:ahLst/>
            <a:cxnLst/>
            <a:rect r="r" b="b" t="t" l="l"/>
            <a:pathLst>
              <a:path h="1333631" w="1333631">
                <a:moveTo>
                  <a:pt x="0" y="0"/>
                </a:moveTo>
                <a:lnTo>
                  <a:pt x="1333630" y="0"/>
                </a:lnTo>
                <a:lnTo>
                  <a:pt x="1333630" y="1333630"/>
                </a:lnTo>
                <a:lnTo>
                  <a:pt x="0" y="1333630"/>
                </a:lnTo>
                <a:lnTo>
                  <a:pt x="0" y="0"/>
                </a:lnTo>
                <a:close/>
              </a:path>
            </a:pathLst>
          </a:custGeom>
          <a:blipFill>
            <a:blip r:embed="rId3"/>
            <a:stretch>
              <a:fillRect l="0" t="0" r="0" b="0"/>
            </a:stretch>
          </a:blipFill>
        </p:spPr>
      </p:sp>
      <p:sp>
        <p:nvSpPr>
          <p:cNvPr name="TextBox 12" id="12"/>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Garuda"/>
                <a:ea typeface="Garuda"/>
                <a:cs typeface="Garuda"/>
                <a:sym typeface="Garuda"/>
              </a:rPr>
              <a:t>11</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0F172A"/>
        </a:solidFill>
      </p:bgPr>
    </p:bg>
    <p:spTree>
      <p:nvGrpSpPr>
        <p:cNvPr id="1" name=""/>
        <p:cNvGrpSpPr/>
        <p:nvPr/>
      </p:nvGrpSpPr>
      <p:grpSpPr>
        <a:xfrm>
          <a:off x="0" y="0"/>
          <a:ext cx="0" cy="0"/>
          <a:chOff x="0" y="0"/>
          <a:chExt cx="0" cy="0"/>
        </a:xfrm>
      </p:grpSpPr>
      <p:sp>
        <p:nvSpPr>
          <p:cNvPr name="TextBox 2" id="2"/>
          <p:cNvSpPr txBox="true"/>
          <p:nvPr/>
        </p:nvSpPr>
        <p:spPr>
          <a:xfrm rot="0">
            <a:off x="3750826" y="4177152"/>
            <a:ext cx="10786348" cy="1571625"/>
          </a:xfrm>
          <a:prstGeom prst="rect">
            <a:avLst/>
          </a:prstGeom>
        </p:spPr>
        <p:txBody>
          <a:bodyPr anchor="t" rtlCol="false" tIns="0" lIns="0" bIns="0" rIns="0">
            <a:spAutoFit/>
          </a:bodyPr>
          <a:lstStyle/>
          <a:p>
            <a:pPr algn="ctr">
              <a:lnSpc>
                <a:spcPts val="12960"/>
              </a:lnSpc>
            </a:pPr>
            <a:r>
              <a:rPr lang="en-US" b="true" sz="9000">
                <a:solidFill>
                  <a:srgbClr val="FFFFFF"/>
                </a:solidFill>
                <a:latin typeface="Sarabun Bold"/>
                <a:ea typeface="Sarabun Bold"/>
                <a:cs typeface="Sarabun Bold"/>
                <a:sym typeface="Sarabun Bold"/>
              </a:rPr>
              <a:t>Prompt Engineering</a:t>
            </a:r>
          </a:p>
        </p:txBody>
      </p:sp>
      <p:sp>
        <p:nvSpPr>
          <p:cNvPr name="TextBox 3" id="3"/>
          <p:cNvSpPr txBox="true"/>
          <p:nvPr/>
        </p:nvSpPr>
        <p:spPr>
          <a:xfrm rot="0">
            <a:off x="3879235" y="5424927"/>
            <a:ext cx="10529530" cy="1030567"/>
          </a:xfrm>
          <a:prstGeom prst="rect">
            <a:avLst/>
          </a:prstGeom>
        </p:spPr>
        <p:txBody>
          <a:bodyPr anchor="t" rtlCol="false" tIns="0" lIns="0" bIns="0" rIns="0">
            <a:spAutoFit/>
          </a:bodyPr>
          <a:lstStyle/>
          <a:p>
            <a:pPr algn="ctr">
              <a:lnSpc>
                <a:spcPts val="8920"/>
              </a:lnSpc>
            </a:pPr>
            <a:r>
              <a:rPr lang="en-US" sz="4647">
                <a:solidFill>
                  <a:srgbClr val="FFFFFF"/>
                </a:solidFill>
                <a:latin typeface="Sarabun"/>
                <a:ea typeface="Sarabun"/>
                <a:cs typeface="Sarabun"/>
                <a:sym typeface="Sarabun"/>
              </a:rPr>
              <a:t>(Garbage In, Garbage Out)</a:t>
            </a:r>
          </a:p>
        </p:txBody>
      </p:sp>
      <p:sp>
        <p:nvSpPr>
          <p:cNvPr name="Freeform 4" id="4"/>
          <p:cNvSpPr/>
          <p:nvPr/>
        </p:nvSpPr>
        <p:spPr>
          <a:xfrm flipH="false" flipV="false" rot="0">
            <a:off x="16592485" y="601872"/>
            <a:ext cx="1333631" cy="1333631"/>
          </a:xfrm>
          <a:custGeom>
            <a:avLst/>
            <a:gdLst/>
            <a:ahLst/>
            <a:cxnLst/>
            <a:rect r="r" b="b" t="t" l="l"/>
            <a:pathLst>
              <a:path h="1333631" w="1333631">
                <a:moveTo>
                  <a:pt x="0" y="0"/>
                </a:moveTo>
                <a:lnTo>
                  <a:pt x="1333630" y="0"/>
                </a:lnTo>
                <a:lnTo>
                  <a:pt x="1333630" y="1333630"/>
                </a:lnTo>
                <a:lnTo>
                  <a:pt x="0" y="1333630"/>
                </a:lnTo>
                <a:lnTo>
                  <a:pt x="0" y="0"/>
                </a:lnTo>
                <a:close/>
              </a:path>
            </a:pathLst>
          </a:custGeom>
          <a:blipFill>
            <a:blip r:embed="rId3"/>
            <a:stretch>
              <a:fillRect l="0" t="0" r="0" b="0"/>
            </a:stretch>
          </a:blipFill>
        </p:spPr>
      </p:sp>
      <p:sp>
        <p:nvSpPr>
          <p:cNvPr name="TextBox 5" id="5"/>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FFFFFF"/>
                </a:solidFill>
                <a:latin typeface="Garuda"/>
                <a:ea typeface="Garuda"/>
                <a:cs typeface="Garuda"/>
                <a:sym typeface="Garuda"/>
              </a:rPr>
              <a:t>12</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image.png"/>
          <p:cNvSpPr/>
          <p:nvPr/>
        </p:nvSpPr>
        <p:spPr>
          <a:xfrm flipH="false" flipV="false" rot="0">
            <a:off x="857250" y="2489149"/>
            <a:ext cx="8072438" cy="3208658"/>
          </a:xfrm>
          <a:custGeom>
            <a:avLst/>
            <a:gdLst/>
            <a:ahLst/>
            <a:cxnLst/>
            <a:rect r="r" b="b" t="t" l="l"/>
            <a:pathLst>
              <a:path h="3208658" w="8072438">
                <a:moveTo>
                  <a:pt x="0" y="0"/>
                </a:moveTo>
                <a:lnTo>
                  <a:pt x="8072438" y="0"/>
                </a:lnTo>
                <a:lnTo>
                  <a:pt x="8072438" y="3208658"/>
                </a:lnTo>
                <a:lnTo>
                  <a:pt x="0" y="3208658"/>
                </a:lnTo>
                <a:lnTo>
                  <a:pt x="0" y="0"/>
                </a:lnTo>
                <a:close/>
              </a:path>
            </a:pathLst>
          </a:custGeom>
          <a:blipFill>
            <a:blip r:embed="rId3"/>
            <a:stretch>
              <a:fillRect l="0" t="0" r="0" b="-187"/>
            </a:stretch>
          </a:blipFill>
        </p:spPr>
      </p:sp>
      <p:sp>
        <p:nvSpPr>
          <p:cNvPr name="Freeform 3" id="3" descr="image.png"/>
          <p:cNvSpPr/>
          <p:nvPr/>
        </p:nvSpPr>
        <p:spPr>
          <a:xfrm flipH="false" flipV="false" rot="0">
            <a:off x="9358312" y="2489149"/>
            <a:ext cx="8072438" cy="3208658"/>
          </a:xfrm>
          <a:custGeom>
            <a:avLst/>
            <a:gdLst/>
            <a:ahLst/>
            <a:cxnLst/>
            <a:rect r="r" b="b" t="t" l="l"/>
            <a:pathLst>
              <a:path h="3208658" w="8072438">
                <a:moveTo>
                  <a:pt x="0" y="0"/>
                </a:moveTo>
                <a:lnTo>
                  <a:pt x="8072438" y="0"/>
                </a:lnTo>
                <a:lnTo>
                  <a:pt x="8072438" y="3208658"/>
                </a:lnTo>
                <a:lnTo>
                  <a:pt x="0" y="3208658"/>
                </a:lnTo>
                <a:lnTo>
                  <a:pt x="0" y="0"/>
                </a:lnTo>
                <a:close/>
              </a:path>
            </a:pathLst>
          </a:custGeom>
          <a:blipFill>
            <a:blip r:embed="rId4"/>
            <a:stretch>
              <a:fillRect l="0" t="0" r="0" b="-187"/>
            </a:stretch>
          </a:blipFill>
        </p:spPr>
      </p:sp>
      <p:sp>
        <p:nvSpPr>
          <p:cNvPr name="Freeform 4" id="4" descr="image.png"/>
          <p:cNvSpPr/>
          <p:nvPr/>
        </p:nvSpPr>
        <p:spPr>
          <a:xfrm flipH="false" flipV="false" rot="0">
            <a:off x="857250" y="6126432"/>
            <a:ext cx="8072438" cy="3208658"/>
          </a:xfrm>
          <a:custGeom>
            <a:avLst/>
            <a:gdLst/>
            <a:ahLst/>
            <a:cxnLst/>
            <a:rect r="r" b="b" t="t" l="l"/>
            <a:pathLst>
              <a:path h="3208658" w="8072438">
                <a:moveTo>
                  <a:pt x="0" y="0"/>
                </a:moveTo>
                <a:lnTo>
                  <a:pt x="8072438" y="0"/>
                </a:lnTo>
                <a:lnTo>
                  <a:pt x="8072438" y="3208659"/>
                </a:lnTo>
                <a:lnTo>
                  <a:pt x="0" y="3208659"/>
                </a:lnTo>
                <a:lnTo>
                  <a:pt x="0" y="0"/>
                </a:lnTo>
                <a:close/>
              </a:path>
            </a:pathLst>
          </a:custGeom>
          <a:blipFill>
            <a:blip r:embed="rId5"/>
            <a:stretch>
              <a:fillRect l="0" t="0" r="0" b="-633"/>
            </a:stretch>
          </a:blipFill>
        </p:spPr>
      </p:sp>
      <p:sp>
        <p:nvSpPr>
          <p:cNvPr name="Freeform 5" id="5" descr="image.png"/>
          <p:cNvSpPr/>
          <p:nvPr/>
        </p:nvSpPr>
        <p:spPr>
          <a:xfrm flipH="false" flipV="false" rot="0">
            <a:off x="9358312" y="6126432"/>
            <a:ext cx="8072438" cy="3208658"/>
          </a:xfrm>
          <a:custGeom>
            <a:avLst/>
            <a:gdLst/>
            <a:ahLst/>
            <a:cxnLst/>
            <a:rect r="r" b="b" t="t" l="l"/>
            <a:pathLst>
              <a:path h="3208658" w="8072438">
                <a:moveTo>
                  <a:pt x="0" y="0"/>
                </a:moveTo>
                <a:lnTo>
                  <a:pt x="8072438" y="0"/>
                </a:lnTo>
                <a:lnTo>
                  <a:pt x="8072438" y="3208659"/>
                </a:lnTo>
                <a:lnTo>
                  <a:pt x="0" y="3208659"/>
                </a:lnTo>
                <a:lnTo>
                  <a:pt x="0" y="0"/>
                </a:lnTo>
                <a:close/>
              </a:path>
            </a:pathLst>
          </a:custGeom>
          <a:blipFill>
            <a:blip r:embed="rId6"/>
            <a:stretch>
              <a:fillRect l="0" t="0" r="0" b="-633"/>
            </a:stretch>
          </a:blipFill>
        </p:spPr>
      </p:sp>
      <p:sp>
        <p:nvSpPr>
          <p:cNvPr name="TextBox 6" id="6"/>
          <p:cNvSpPr txBox="true"/>
          <p:nvPr/>
        </p:nvSpPr>
        <p:spPr>
          <a:xfrm rot="0">
            <a:off x="1214438" y="733425"/>
            <a:ext cx="12661255" cy="940308"/>
          </a:xfrm>
          <a:prstGeom prst="rect">
            <a:avLst/>
          </a:prstGeom>
        </p:spPr>
        <p:txBody>
          <a:bodyPr anchor="t" rtlCol="false" tIns="0" lIns="0" bIns="0" rIns="0">
            <a:spAutoFit/>
          </a:bodyPr>
          <a:lstStyle/>
          <a:p>
            <a:pPr algn="l">
              <a:lnSpc>
                <a:spcPts val="7775"/>
              </a:lnSpc>
            </a:pPr>
            <a:r>
              <a:rPr lang="en-US" b="true" sz="5400">
                <a:solidFill>
                  <a:srgbClr val="0F172A"/>
                </a:solidFill>
                <a:latin typeface="Sarabun Bold"/>
                <a:ea typeface="Sarabun Bold"/>
                <a:cs typeface="Sarabun Bold"/>
                <a:sym typeface="Sarabun Bold"/>
              </a:rPr>
              <a:t>Prompt Writing Formula (4 Components)</a:t>
            </a:r>
          </a:p>
        </p:txBody>
      </p:sp>
      <p:grpSp>
        <p:nvGrpSpPr>
          <p:cNvPr name="Group 7" id="7"/>
          <p:cNvGrpSpPr/>
          <p:nvPr/>
        </p:nvGrpSpPr>
        <p:grpSpPr>
          <a:xfrm rot="0">
            <a:off x="857250" y="857250"/>
            <a:ext cx="142875" cy="822874"/>
            <a:chOff x="0" y="0"/>
            <a:chExt cx="190500" cy="1097166"/>
          </a:xfrm>
        </p:grpSpPr>
        <p:sp>
          <p:nvSpPr>
            <p:cNvPr name="Freeform 8" id="8"/>
            <p:cNvSpPr/>
            <p:nvPr/>
          </p:nvSpPr>
          <p:spPr>
            <a:xfrm flipH="false" flipV="false" rot="0">
              <a:off x="0" y="0"/>
              <a:ext cx="190500" cy="1097153"/>
            </a:xfrm>
            <a:custGeom>
              <a:avLst/>
              <a:gdLst/>
              <a:ahLst/>
              <a:cxnLst/>
              <a:rect r="r" b="b" t="t" l="l"/>
              <a:pathLst>
                <a:path h="1097153" w="190500">
                  <a:moveTo>
                    <a:pt x="0" y="0"/>
                  </a:moveTo>
                  <a:lnTo>
                    <a:pt x="190500" y="0"/>
                  </a:lnTo>
                  <a:lnTo>
                    <a:pt x="190500" y="1097153"/>
                  </a:lnTo>
                  <a:lnTo>
                    <a:pt x="0" y="1097153"/>
                  </a:lnTo>
                  <a:close/>
                </a:path>
              </a:pathLst>
            </a:custGeom>
            <a:solidFill>
              <a:srgbClr val="EAB308"/>
            </a:solidFill>
          </p:spPr>
        </p:sp>
      </p:grpSp>
      <p:sp>
        <p:nvSpPr>
          <p:cNvPr name="TextBox 9" id="9"/>
          <p:cNvSpPr txBox="true"/>
          <p:nvPr/>
        </p:nvSpPr>
        <p:spPr>
          <a:xfrm rot="0">
            <a:off x="1300162" y="2855862"/>
            <a:ext cx="2153989" cy="623927"/>
          </a:xfrm>
          <a:prstGeom prst="rect">
            <a:avLst/>
          </a:prstGeom>
        </p:spPr>
        <p:txBody>
          <a:bodyPr anchor="t" rtlCol="false" tIns="0" lIns="0" bIns="0" rIns="0">
            <a:spAutoFit/>
          </a:bodyPr>
          <a:lstStyle/>
          <a:p>
            <a:pPr algn="l">
              <a:lnSpc>
                <a:spcPts val="5182"/>
              </a:lnSpc>
            </a:pPr>
            <a:r>
              <a:rPr lang="en-US" sz="3600">
                <a:solidFill>
                  <a:srgbClr val="3B82F6"/>
                </a:solidFill>
                <a:latin typeface="Sarabun"/>
                <a:ea typeface="Sarabun"/>
                <a:cs typeface="Sarabun"/>
                <a:sym typeface="Sarabun"/>
              </a:rPr>
              <a:t>1. Context </a:t>
            </a:r>
          </a:p>
        </p:txBody>
      </p:sp>
      <p:sp>
        <p:nvSpPr>
          <p:cNvPr name="TextBox 10" id="10"/>
          <p:cNvSpPr txBox="true"/>
          <p:nvPr/>
        </p:nvSpPr>
        <p:spPr>
          <a:xfrm rot="0">
            <a:off x="1479828" y="3457961"/>
            <a:ext cx="7186612" cy="2047113"/>
          </a:xfrm>
          <a:prstGeom prst="rect">
            <a:avLst/>
          </a:prstGeom>
        </p:spPr>
        <p:txBody>
          <a:bodyPr anchor="t" rtlCol="false" tIns="0" lIns="0" bIns="0" rIns="0">
            <a:spAutoFit/>
          </a:bodyPr>
          <a:lstStyle/>
          <a:p>
            <a:pPr algn="l">
              <a:lnSpc>
                <a:spcPts val="5616"/>
              </a:lnSpc>
            </a:pPr>
            <a:r>
              <a:rPr lang="en-US" sz="2925">
                <a:solidFill>
                  <a:srgbClr val="334155"/>
                </a:solidFill>
                <a:latin typeface="Sarabun"/>
                <a:ea typeface="Sarabun"/>
                <a:cs typeface="Sarabun"/>
                <a:sym typeface="Sarabun"/>
              </a:rPr>
              <a:t>Who are you?</a:t>
            </a:r>
          </a:p>
          <a:p>
            <a:pPr algn="l">
              <a:lnSpc>
                <a:spcPts val="5616"/>
              </a:lnSpc>
            </a:pPr>
            <a:r>
              <a:rPr lang="en-US" sz="2925">
                <a:solidFill>
                  <a:srgbClr val="334155"/>
                </a:solidFill>
                <a:latin typeface="Sarabun"/>
                <a:ea typeface="Sarabun"/>
                <a:cs typeface="Sarabun"/>
                <a:sym typeface="Sarabun"/>
              </a:rPr>
              <a:t>(e.g., “You are an expert in auditing procurement regulations.”)</a:t>
            </a:r>
          </a:p>
        </p:txBody>
      </p:sp>
      <p:sp>
        <p:nvSpPr>
          <p:cNvPr name="TextBox 11" id="11"/>
          <p:cNvSpPr txBox="true"/>
          <p:nvPr/>
        </p:nvSpPr>
        <p:spPr>
          <a:xfrm rot="0">
            <a:off x="9801225" y="2855862"/>
            <a:ext cx="1491853" cy="623927"/>
          </a:xfrm>
          <a:prstGeom prst="rect">
            <a:avLst/>
          </a:prstGeom>
        </p:spPr>
        <p:txBody>
          <a:bodyPr anchor="t" rtlCol="false" tIns="0" lIns="0" bIns="0" rIns="0">
            <a:spAutoFit/>
          </a:bodyPr>
          <a:lstStyle/>
          <a:p>
            <a:pPr algn="l">
              <a:lnSpc>
                <a:spcPts val="5182"/>
              </a:lnSpc>
            </a:pPr>
            <a:r>
              <a:rPr lang="en-US" sz="3600">
                <a:solidFill>
                  <a:srgbClr val="3B82F6"/>
                </a:solidFill>
                <a:latin typeface="Sarabun"/>
                <a:ea typeface="Sarabun"/>
                <a:cs typeface="Sarabun"/>
                <a:sym typeface="Sarabun"/>
              </a:rPr>
              <a:t>2. Task </a:t>
            </a:r>
          </a:p>
        </p:txBody>
      </p:sp>
      <p:sp>
        <p:nvSpPr>
          <p:cNvPr name="TextBox 12" id="12"/>
          <p:cNvSpPr txBox="true"/>
          <p:nvPr/>
        </p:nvSpPr>
        <p:spPr>
          <a:xfrm rot="0">
            <a:off x="9980890" y="3457961"/>
            <a:ext cx="7186612" cy="2047113"/>
          </a:xfrm>
          <a:prstGeom prst="rect">
            <a:avLst/>
          </a:prstGeom>
        </p:spPr>
        <p:txBody>
          <a:bodyPr anchor="t" rtlCol="false" tIns="0" lIns="0" bIns="0" rIns="0">
            <a:spAutoFit/>
          </a:bodyPr>
          <a:lstStyle/>
          <a:p>
            <a:pPr algn="l">
              <a:lnSpc>
                <a:spcPts val="5616"/>
              </a:lnSpc>
            </a:pPr>
            <a:r>
              <a:rPr lang="en-US" sz="2925">
                <a:solidFill>
                  <a:srgbClr val="334155"/>
                </a:solidFill>
                <a:latin typeface="Sarabun"/>
                <a:ea typeface="Sarabun"/>
                <a:cs typeface="Sarabun"/>
                <a:sym typeface="Sarabun"/>
              </a:rPr>
              <a:t>What should be done?</a:t>
            </a:r>
          </a:p>
          <a:p>
            <a:pPr algn="l">
              <a:lnSpc>
                <a:spcPts val="5616"/>
              </a:lnSpc>
            </a:pPr>
            <a:r>
              <a:rPr lang="en-US" sz="2925">
                <a:solidFill>
                  <a:srgbClr val="334155"/>
                </a:solidFill>
                <a:latin typeface="Sarabun"/>
                <a:ea typeface="Sarabun"/>
                <a:cs typeface="Sarabun"/>
                <a:sym typeface="Sarabun"/>
              </a:rPr>
              <a:t>(e.g., “Identify inconsistencies in this document.”)</a:t>
            </a:r>
          </a:p>
        </p:txBody>
      </p:sp>
      <p:sp>
        <p:nvSpPr>
          <p:cNvPr name="TextBox 13" id="13"/>
          <p:cNvSpPr txBox="true"/>
          <p:nvPr/>
        </p:nvSpPr>
        <p:spPr>
          <a:xfrm rot="0">
            <a:off x="1300162" y="6493145"/>
            <a:ext cx="2655094" cy="623927"/>
          </a:xfrm>
          <a:prstGeom prst="rect">
            <a:avLst/>
          </a:prstGeom>
        </p:spPr>
        <p:txBody>
          <a:bodyPr anchor="t" rtlCol="false" tIns="0" lIns="0" bIns="0" rIns="0">
            <a:spAutoFit/>
          </a:bodyPr>
          <a:lstStyle/>
          <a:p>
            <a:pPr algn="l">
              <a:lnSpc>
                <a:spcPts val="5182"/>
              </a:lnSpc>
            </a:pPr>
            <a:r>
              <a:rPr lang="en-US" sz="3600">
                <a:solidFill>
                  <a:srgbClr val="3B82F6"/>
                </a:solidFill>
                <a:latin typeface="Sarabun"/>
                <a:ea typeface="Sarabun"/>
                <a:cs typeface="Sarabun"/>
                <a:sym typeface="Sarabun"/>
              </a:rPr>
              <a:t>3. Constraint </a:t>
            </a:r>
          </a:p>
        </p:txBody>
      </p:sp>
      <p:sp>
        <p:nvSpPr>
          <p:cNvPr name="TextBox 14" id="14"/>
          <p:cNvSpPr txBox="true"/>
          <p:nvPr/>
        </p:nvSpPr>
        <p:spPr>
          <a:xfrm rot="0">
            <a:off x="1300162" y="7289302"/>
            <a:ext cx="7186612" cy="1342263"/>
          </a:xfrm>
          <a:prstGeom prst="rect">
            <a:avLst/>
          </a:prstGeom>
        </p:spPr>
        <p:txBody>
          <a:bodyPr anchor="t" rtlCol="false" tIns="0" lIns="0" bIns="0" rIns="0">
            <a:spAutoFit/>
          </a:bodyPr>
          <a:lstStyle/>
          <a:p>
            <a:pPr algn="l">
              <a:lnSpc>
                <a:spcPts val="5616"/>
              </a:lnSpc>
            </a:pPr>
            <a:r>
              <a:rPr lang="en-US" sz="2925">
                <a:solidFill>
                  <a:srgbClr val="334155"/>
                </a:solidFill>
                <a:latin typeface="Sarabun"/>
                <a:ea typeface="Sarabun"/>
                <a:cs typeface="Sarabun"/>
                <a:sym typeface="Sarabun"/>
              </a:rPr>
              <a:t>What are the limitations or boundaries?</a:t>
            </a:r>
          </a:p>
          <a:p>
            <a:pPr algn="l">
              <a:lnSpc>
                <a:spcPts val="5616"/>
              </a:lnSpc>
            </a:pPr>
            <a:r>
              <a:rPr lang="en-US" sz="2925">
                <a:solidFill>
                  <a:srgbClr val="334155"/>
                </a:solidFill>
                <a:latin typeface="Sarabun"/>
                <a:ea typeface="Sarabun"/>
                <a:cs typeface="Sarabun"/>
                <a:sym typeface="Sarabun"/>
              </a:rPr>
              <a:t>(e.g., “Refer only to the 2017 regulations.”)</a:t>
            </a:r>
          </a:p>
        </p:txBody>
      </p:sp>
      <p:sp>
        <p:nvSpPr>
          <p:cNvPr name="TextBox 15" id="15"/>
          <p:cNvSpPr txBox="true"/>
          <p:nvPr/>
        </p:nvSpPr>
        <p:spPr>
          <a:xfrm rot="0">
            <a:off x="9801225" y="6493145"/>
            <a:ext cx="1989832" cy="623927"/>
          </a:xfrm>
          <a:prstGeom prst="rect">
            <a:avLst/>
          </a:prstGeom>
        </p:spPr>
        <p:txBody>
          <a:bodyPr anchor="t" rtlCol="false" tIns="0" lIns="0" bIns="0" rIns="0">
            <a:spAutoFit/>
          </a:bodyPr>
          <a:lstStyle/>
          <a:p>
            <a:pPr algn="l">
              <a:lnSpc>
                <a:spcPts val="5182"/>
              </a:lnSpc>
            </a:pPr>
            <a:r>
              <a:rPr lang="en-US" sz="3600">
                <a:solidFill>
                  <a:srgbClr val="3B82F6"/>
                </a:solidFill>
                <a:latin typeface="Sarabun"/>
                <a:ea typeface="Sarabun"/>
                <a:cs typeface="Sarabun"/>
                <a:sym typeface="Sarabun"/>
              </a:rPr>
              <a:t>4. Output </a:t>
            </a:r>
          </a:p>
        </p:txBody>
      </p:sp>
      <p:sp>
        <p:nvSpPr>
          <p:cNvPr name="TextBox 16" id="16"/>
          <p:cNvSpPr txBox="true"/>
          <p:nvPr/>
        </p:nvSpPr>
        <p:spPr>
          <a:xfrm rot="0">
            <a:off x="9801225" y="7098802"/>
            <a:ext cx="7084141" cy="2047113"/>
          </a:xfrm>
          <a:prstGeom prst="rect">
            <a:avLst/>
          </a:prstGeom>
        </p:spPr>
        <p:txBody>
          <a:bodyPr anchor="t" rtlCol="false" tIns="0" lIns="0" bIns="0" rIns="0">
            <a:spAutoFit/>
          </a:bodyPr>
          <a:lstStyle/>
          <a:p>
            <a:pPr algn="l">
              <a:lnSpc>
                <a:spcPts val="5616"/>
              </a:lnSpc>
            </a:pPr>
            <a:r>
              <a:rPr lang="en-US" sz="2925">
                <a:solidFill>
                  <a:srgbClr val="334155"/>
                </a:solidFill>
                <a:latin typeface="Sarabun"/>
                <a:ea typeface="Sarabun"/>
                <a:cs typeface="Sarabun"/>
                <a:sym typeface="Sarabun"/>
              </a:rPr>
              <a:t>What format do you want the result in?</a:t>
            </a:r>
          </a:p>
          <a:p>
            <a:pPr algn="l">
              <a:lnSpc>
                <a:spcPts val="5616"/>
              </a:lnSpc>
            </a:pPr>
            <a:r>
              <a:rPr lang="en-US" sz="2925">
                <a:solidFill>
                  <a:srgbClr val="334155"/>
                </a:solidFill>
                <a:latin typeface="Sarabun"/>
                <a:ea typeface="Sarabun"/>
                <a:cs typeface="Sarabun"/>
                <a:sym typeface="Sarabun"/>
              </a:rPr>
              <a:t>(e.g., “Present the answer in a comparison table.”)</a:t>
            </a:r>
          </a:p>
        </p:txBody>
      </p:sp>
      <p:sp>
        <p:nvSpPr>
          <p:cNvPr name="Freeform 17" id="17"/>
          <p:cNvSpPr/>
          <p:nvPr/>
        </p:nvSpPr>
        <p:spPr>
          <a:xfrm flipH="false" flipV="false" rot="0">
            <a:off x="16592485" y="601872"/>
            <a:ext cx="1333631" cy="1333631"/>
          </a:xfrm>
          <a:custGeom>
            <a:avLst/>
            <a:gdLst/>
            <a:ahLst/>
            <a:cxnLst/>
            <a:rect r="r" b="b" t="t" l="l"/>
            <a:pathLst>
              <a:path h="1333631" w="1333631">
                <a:moveTo>
                  <a:pt x="0" y="0"/>
                </a:moveTo>
                <a:lnTo>
                  <a:pt x="1333630" y="0"/>
                </a:lnTo>
                <a:lnTo>
                  <a:pt x="1333630" y="1333630"/>
                </a:lnTo>
                <a:lnTo>
                  <a:pt x="0" y="1333630"/>
                </a:lnTo>
                <a:lnTo>
                  <a:pt x="0" y="0"/>
                </a:lnTo>
                <a:close/>
              </a:path>
            </a:pathLst>
          </a:custGeom>
          <a:blipFill>
            <a:blip r:embed="rId7"/>
            <a:stretch>
              <a:fillRect l="0" t="0" r="0" b="0"/>
            </a:stretch>
          </a:blipFill>
        </p:spPr>
      </p:sp>
      <p:sp>
        <p:nvSpPr>
          <p:cNvPr name="TextBox 18" id="18"/>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Garuda"/>
                <a:ea typeface="Garuda"/>
                <a:cs typeface="Garuda"/>
                <a:sym typeface="Garuda"/>
              </a:rPr>
              <a:t>13</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857250" y="857250"/>
            <a:ext cx="142875" cy="822874"/>
            <a:chOff x="0" y="0"/>
            <a:chExt cx="190500" cy="1097166"/>
          </a:xfrm>
        </p:grpSpPr>
        <p:sp>
          <p:nvSpPr>
            <p:cNvPr name="Freeform 3" id="3"/>
            <p:cNvSpPr/>
            <p:nvPr/>
          </p:nvSpPr>
          <p:spPr>
            <a:xfrm flipH="false" flipV="false" rot="0">
              <a:off x="0" y="0"/>
              <a:ext cx="190500" cy="1097153"/>
            </a:xfrm>
            <a:custGeom>
              <a:avLst/>
              <a:gdLst/>
              <a:ahLst/>
              <a:cxnLst/>
              <a:rect r="r" b="b" t="t" l="l"/>
              <a:pathLst>
                <a:path h="1097153" w="190500">
                  <a:moveTo>
                    <a:pt x="0" y="0"/>
                  </a:moveTo>
                  <a:lnTo>
                    <a:pt x="190500" y="0"/>
                  </a:lnTo>
                  <a:lnTo>
                    <a:pt x="190500" y="1097153"/>
                  </a:lnTo>
                  <a:lnTo>
                    <a:pt x="0" y="1097153"/>
                  </a:lnTo>
                  <a:close/>
                </a:path>
              </a:pathLst>
            </a:custGeom>
            <a:solidFill>
              <a:srgbClr val="EAB308"/>
            </a:solidFill>
          </p:spPr>
        </p:sp>
      </p:grpSp>
      <p:sp>
        <p:nvSpPr>
          <p:cNvPr name="Freeform 4" id="4" descr="image.png"/>
          <p:cNvSpPr/>
          <p:nvPr/>
        </p:nvSpPr>
        <p:spPr>
          <a:xfrm flipH="false" flipV="false" rot="0">
            <a:off x="857250" y="3279091"/>
            <a:ext cx="342900" cy="457200"/>
          </a:xfrm>
          <a:custGeom>
            <a:avLst/>
            <a:gdLst/>
            <a:ahLst/>
            <a:cxnLst/>
            <a:rect r="r" b="b" t="t" l="l"/>
            <a:pathLst>
              <a:path h="457200" w="342900">
                <a:moveTo>
                  <a:pt x="0" y="0"/>
                </a:moveTo>
                <a:lnTo>
                  <a:pt x="342900" y="0"/>
                </a:lnTo>
                <a:lnTo>
                  <a:pt x="342900" y="457200"/>
                </a:lnTo>
                <a:lnTo>
                  <a:pt x="0" y="457200"/>
                </a:lnTo>
                <a:lnTo>
                  <a:pt x="0" y="0"/>
                </a:lnTo>
                <a:close/>
              </a:path>
            </a:pathLst>
          </a:custGeom>
          <a:blipFill>
            <a:blip r:embed="rId3"/>
            <a:stretch>
              <a:fillRect l="0" t="0" r="0" b="-3125"/>
            </a:stretch>
          </a:blipFill>
        </p:spPr>
      </p:sp>
      <p:sp>
        <p:nvSpPr>
          <p:cNvPr name="Freeform 5" id="5" descr="image.png"/>
          <p:cNvSpPr/>
          <p:nvPr/>
        </p:nvSpPr>
        <p:spPr>
          <a:xfrm flipH="false" flipV="false" rot="0">
            <a:off x="9456869" y="3324745"/>
            <a:ext cx="400050" cy="457200"/>
          </a:xfrm>
          <a:custGeom>
            <a:avLst/>
            <a:gdLst/>
            <a:ahLst/>
            <a:cxnLst/>
            <a:rect r="r" b="b" t="t" l="l"/>
            <a:pathLst>
              <a:path h="457200" w="400050">
                <a:moveTo>
                  <a:pt x="0" y="0"/>
                </a:moveTo>
                <a:lnTo>
                  <a:pt x="400050" y="0"/>
                </a:lnTo>
                <a:lnTo>
                  <a:pt x="400050" y="457200"/>
                </a:lnTo>
                <a:lnTo>
                  <a:pt x="0" y="457200"/>
                </a:lnTo>
                <a:lnTo>
                  <a:pt x="0" y="0"/>
                </a:lnTo>
                <a:close/>
              </a:path>
            </a:pathLst>
          </a:custGeom>
          <a:blipFill>
            <a:blip r:embed="rId4"/>
            <a:stretch>
              <a:fillRect l="0" t="0" r="0" b="-3125"/>
            </a:stretch>
          </a:blipFill>
        </p:spPr>
      </p:sp>
      <p:sp>
        <p:nvSpPr>
          <p:cNvPr name="Freeform 6" id="6"/>
          <p:cNvSpPr/>
          <p:nvPr/>
        </p:nvSpPr>
        <p:spPr>
          <a:xfrm flipH="false" flipV="false" rot="0">
            <a:off x="16592485" y="601872"/>
            <a:ext cx="1333631" cy="1333631"/>
          </a:xfrm>
          <a:custGeom>
            <a:avLst/>
            <a:gdLst/>
            <a:ahLst/>
            <a:cxnLst/>
            <a:rect r="r" b="b" t="t" l="l"/>
            <a:pathLst>
              <a:path h="1333631" w="1333631">
                <a:moveTo>
                  <a:pt x="0" y="0"/>
                </a:moveTo>
                <a:lnTo>
                  <a:pt x="1333630" y="0"/>
                </a:lnTo>
                <a:lnTo>
                  <a:pt x="1333630" y="1333630"/>
                </a:lnTo>
                <a:lnTo>
                  <a:pt x="0" y="1333630"/>
                </a:lnTo>
                <a:lnTo>
                  <a:pt x="0" y="0"/>
                </a:lnTo>
                <a:close/>
              </a:path>
            </a:pathLst>
          </a:custGeom>
          <a:blipFill>
            <a:blip r:embed="rId5"/>
            <a:stretch>
              <a:fillRect l="0" t="0" r="0" b="0"/>
            </a:stretch>
          </a:blipFill>
        </p:spPr>
      </p:sp>
      <p:sp>
        <p:nvSpPr>
          <p:cNvPr name="TextBox 7" id="7"/>
          <p:cNvSpPr txBox="true"/>
          <p:nvPr/>
        </p:nvSpPr>
        <p:spPr>
          <a:xfrm rot="0">
            <a:off x="1214438" y="733425"/>
            <a:ext cx="9275564" cy="940308"/>
          </a:xfrm>
          <a:prstGeom prst="rect">
            <a:avLst/>
          </a:prstGeom>
        </p:spPr>
        <p:txBody>
          <a:bodyPr anchor="t" rtlCol="false" tIns="0" lIns="0" bIns="0" rIns="0">
            <a:spAutoFit/>
          </a:bodyPr>
          <a:lstStyle/>
          <a:p>
            <a:pPr algn="l">
              <a:lnSpc>
                <a:spcPts val="7775"/>
              </a:lnSpc>
            </a:pPr>
            <a:r>
              <a:rPr lang="en-US" b="true" sz="5400">
                <a:solidFill>
                  <a:srgbClr val="0F172A"/>
                </a:solidFill>
                <a:latin typeface="Sarabun Bold"/>
                <a:ea typeface="Sarabun Bold"/>
                <a:cs typeface="Sarabun Bold"/>
                <a:sym typeface="Sarabun Bold"/>
              </a:rPr>
              <a:t>Example</a:t>
            </a:r>
            <a:r>
              <a:rPr lang="en-US" b="true" sz="5400">
                <a:solidFill>
                  <a:srgbClr val="0F172A"/>
                </a:solidFill>
                <a:latin typeface="Sarabun Bold"/>
                <a:ea typeface="Sarabun Bold"/>
                <a:cs typeface="Sarabun Bold"/>
                <a:sym typeface="Sarabun Bold"/>
              </a:rPr>
              <a:t>: Bad vs Good Prompt</a:t>
            </a:r>
          </a:p>
        </p:txBody>
      </p:sp>
      <p:sp>
        <p:nvSpPr>
          <p:cNvPr name="TextBox 8" id="8"/>
          <p:cNvSpPr txBox="true"/>
          <p:nvPr/>
        </p:nvSpPr>
        <p:spPr>
          <a:xfrm rot="0">
            <a:off x="1349573" y="3157238"/>
            <a:ext cx="8002191" cy="624707"/>
          </a:xfrm>
          <a:prstGeom prst="rect">
            <a:avLst/>
          </a:prstGeom>
        </p:spPr>
        <p:txBody>
          <a:bodyPr anchor="t" rtlCol="false" tIns="0" lIns="0" bIns="0" rIns="0">
            <a:spAutoFit/>
          </a:bodyPr>
          <a:lstStyle/>
          <a:p>
            <a:pPr algn="l">
              <a:lnSpc>
                <a:spcPts val="5182"/>
              </a:lnSpc>
            </a:pPr>
            <a:r>
              <a:rPr lang="en-US" sz="3600">
                <a:solidFill>
                  <a:srgbClr val="EF4444"/>
                </a:solidFill>
                <a:latin typeface="Sarabun"/>
                <a:ea typeface="Sarabun"/>
                <a:cs typeface="Sarabun"/>
                <a:sym typeface="Sarabun"/>
              </a:rPr>
              <a:t>Bad Prompt</a:t>
            </a:r>
          </a:p>
        </p:txBody>
      </p:sp>
      <p:sp>
        <p:nvSpPr>
          <p:cNvPr name="TextBox 9" id="9"/>
          <p:cNvSpPr txBox="true"/>
          <p:nvPr/>
        </p:nvSpPr>
        <p:spPr>
          <a:xfrm rot="0">
            <a:off x="1028700" y="6262468"/>
            <a:ext cx="7929562" cy="489585"/>
          </a:xfrm>
          <a:prstGeom prst="rect">
            <a:avLst/>
          </a:prstGeom>
        </p:spPr>
        <p:txBody>
          <a:bodyPr anchor="t" rtlCol="false" tIns="0" lIns="0" bIns="0" rIns="0">
            <a:spAutoFit/>
          </a:bodyPr>
          <a:lstStyle/>
          <a:p>
            <a:pPr algn="l">
              <a:lnSpc>
                <a:spcPts val="4320"/>
              </a:lnSpc>
            </a:pPr>
            <a:r>
              <a:rPr lang="en-US" sz="2250">
                <a:solidFill>
                  <a:srgbClr val="334155"/>
                </a:solidFill>
                <a:latin typeface="Sarabun"/>
                <a:ea typeface="Sarabun"/>
                <a:cs typeface="Sarabun"/>
                <a:sym typeface="Sarabun"/>
              </a:rPr>
              <a:t>Result: Too broad; AI responses may lack focus and precision.</a:t>
            </a:r>
          </a:p>
        </p:txBody>
      </p:sp>
      <p:sp>
        <p:nvSpPr>
          <p:cNvPr name="TextBox 10" id="10"/>
          <p:cNvSpPr txBox="true"/>
          <p:nvPr/>
        </p:nvSpPr>
        <p:spPr>
          <a:xfrm rot="0">
            <a:off x="9962025" y="3157238"/>
            <a:ext cx="7964091" cy="624707"/>
          </a:xfrm>
          <a:prstGeom prst="rect">
            <a:avLst/>
          </a:prstGeom>
        </p:spPr>
        <p:txBody>
          <a:bodyPr anchor="t" rtlCol="false" tIns="0" lIns="0" bIns="0" rIns="0">
            <a:spAutoFit/>
          </a:bodyPr>
          <a:lstStyle/>
          <a:p>
            <a:pPr algn="l">
              <a:lnSpc>
                <a:spcPts val="5182"/>
              </a:lnSpc>
            </a:pPr>
            <a:r>
              <a:rPr lang="en-US" sz="3600">
                <a:solidFill>
                  <a:srgbClr val="22C55E"/>
                </a:solidFill>
                <a:latin typeface="Sarabun"/>
                <a:ea typeface="Sarabun"/>
                <a:cs typeface="Sarabun"/>
                <a:sym typeface="Sarabun"/>
              </a:rPr>
              <a:t>Good Prompt</a:t>
            </a:r>
          </a:p>
        </p:txBody>
      </p:sp>
      <p:sp>
        <p:nvSpPr>
          <p:cNvPr name="TextBox 11" id="11"/>
          <p:cNvSpPr txBox="true"/>
          <p:nvPr/>
        </p:nvSpPr>
        <p:spPr>
          <a:xfrm rot="0">
            <a:off x="9656894" y="6354330"/>
            <a:ext cx="7929562" cy="489585"/>
          </a:xfrm>
          <a:prstGeom prst="rect">
            <a:avLst/>
          </a:prstGeom>
        </p:spPr>
        <p:txBody>
          <a:bodyPr anchor="t" rtlCol="false" tIns="0" lIns="0" bIns="0" rIns="0">
            <a:spAutoFit/>
          </a:bodyPr>
          <a:lstStyle/>
          <a:p>
            <a:pPr algn="l">
              <a:lnSpc>
                <a:spcPts val="4320"/>
              </a:lnSpc>
            </a:pPr>
            <a:r>
              <a:rPr lang="en-US" sz="2250">
                <a:solidFill>
                  <a:srgbClr val="334155"/>
                </a:solidFill>
                <a:latin typeface="Sarabun"/>
                <a:ea typeface="Sarabun"/>
                <a:cs typeface="Sarabun"/>
                <a:sym typeface="Sarabun"/>
              </a:rPr>
              <a:t>Result: Clear, focused, and immediately usable.</a:t>
            </a:r>
          </a:p>
        </p:txBody>
      </p:sp>
      <p:sp>
        <p:nvSpPr>
          <p:cNvPr name="TextBox 12" id="12"/>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Garuda"/>
                <a:ea typeface="Garuda"/>
                <a:cs typeface="Garuda"/>
                <a:sym typeface="Garuda"/>
              </a:rPr>
              <a:t>14</a:t>
            </a:r>
          </a:p>
        </p:txBody>
      </p:sp>
      <p:grpSp>
        <p:nvGrpSpPr>
          <p:cNvPr name="Group 13" id="13"/>
          <p:cNvGrpSpPr/>
          <p:nvPr/>
        </p:nvGrpSpPr>
        <p:grpSpPr>
          <a:xfrm rot="0">
            <a:off x="857250" y="4010293"/>
            <a:ext cx="7444383" cy="2266413"/>
            <a:chOff x="0" y="0"/>
            <a:chExt cx="1960660" cy="596915"/>
          </a:xfrm>
        </p:grpSpPr>
        <p:sp>
          <p:nvSpPr>
            <p:cNvPr name="Freeform 14" id="14"/>
            <p:cNvSpPr/>
            <p:nvPr/>
          </p:nvSpPr>
          <p:spPr>
            <a:xfrm flipH="false" flipV="false" rot="0">
              <a:off x="0" y="0"/>
              <a:ext cx="1960661" cy="596916"/>
            </a:xfrm>
            <a:custGeom>
              <a:avLst/>
              <a:gdLst/>
              <a:ahLst/>
              <a:cxnLst/>
              <a:rect r="r" b="b" t="t" l="l"/>
              <a:pathLst>
                <a:path h="596916" w="1960661">
                  <a:moveTo>
                    <a:pt x="0" y="0"/>
                  </a:moveTo>
                  <a:lnTo>
                    <a:pt x="1960661" y="0"/>
                  </a:lnTo>
                  <a:lnTo>
                    <a:pt x="1960661" y="596916"/>
                  </a:lnTo>
                  <a:lnTo>
                    <a:pt x="0" y="596916"/>
                  </a:lnTo>
                  <a:close/>
                </a:path>
              </a:pathLst>
            </a:custGeom>
            <a:solidFill>
              <a:srgbClr val="334155"/>
            </a:solidFill>
          </p:spPr>
        </p:sp>
        <p:sp>
          <p:nvSpPr>
            <p:cNvPr name="TextBox 15" id="15"/>
            <p:cNvSpPr txBox="true"/>
            <p:nvPr/>
          </p:nvSpPr>
          <p:spPr>
            <a:xfrm>
              <a:off x="0" y="-47625"/>
              <a:ext cx="1960660" cy="644540"/>
            </a:xfrm>
            <a:prstGeom prst="rect">
              <a:avLst/>
            </a:prstGeom>
          </p:spPr>
          <p:txBody>
            <a:bodyPr anchor="ctr" rtlCol="false" tIns="50800" lIns="50800" bIns="50800" rIns="50800"/>
            <a:lstStyle/>
            <a:p>
              <a:pPr algn="ctr">
                <a:lnSpc>
                  <a:spcPts val="2800"/>
                </a:lnSpc>
              </a:pPr>
            </a:p>
          </p:txBody>
        </p:sp>
      </p:grpSp>
      <p:sp>
        <p:nvSpPr>
          <p:cNvPr name="TextBox 16" id="16"/>
          <p:cNvSpPr txBox="true"/>
          <p:nvPr/>
        </p:nvSpPr>
        <p:spPr>
          <a:xfrm rot="0">
            <a:off x="1432070" y="4522461"/>
            <a:ext cx="6294742" cy="1056640"/>
          </a:xfrm>
          <a:prstGeom prst="rect">
            <a:avLst/>
          </a:prstGeom>
        </p:spPr>
        <p:txBody>
          <a:bodyPr anchor="t" rtlCol="false" tIns="0" lIns="0" bIns="0" rIns="0">
            <a:spAutoFit/>
          </a:bodyPr>
          <a:lstStyle/>
          <a:p>
            <a:pPr algn="l">
              <a:lnSpc>
                <a:spcPts val="4339"/>
              </a:lnSpc>
            </a:pPr>
            <a:r>
              <a:rPr lang="en-US" sz="2799">
                <a:solidFill>
                  <a:srgbClr val="B0DDEC"/>
                </a:solidFill>
                <a:latin typeface="Sarabun"/>
                <a:ea typeface="Sarabun"/>
                <a:cs typeface="Sarabun"/>
                <a:sym typeface="Sarabun"/>
              </a:rPr>
              <a:t>“Please take a look at this document and see if there’s anything wrong.”</a:t>
            </a:r>
          </a:p>
        </p:txBody>
      </p:sp>
      <p:grpSp>
        <p:nvGrpSpPr>
          <p:cNvPr name="Group 17" id="17"/>
          <p:cNvGrpSpPr/>
          <p:nvPr/>
        </p:nvGrpSpPr>
        <p:grpSpPr>
          <a:xfrm rot="0">
            <a:off x="9656894" y="4011716"/>
            <a:ext cx="7444383" cy="2266413"/>
            <a:chOff x="0" y="0"/>
            <a:chExt cx="1960660" cy="596915"/>
          </a:xfrm>
        </p:grpSpPr>
        <p:sp>
          <p:nvSpPr>
            <p:cNvPr name="Freeform 18" id="18"/>
            <p:cNvSpPr/>
            <p:nvPr/>
          </p:nvSpPr>
          <p:spPr>
            <a:xfrm flipH="false" flipV="false" rot="0">
              <a:off x="0" y="0"/>
              <a:ext cx="1960661" cy="596916"/>
            </a:xfrm>
            <a:custGeom>
              <a:avLst/>
              <a:gdLst/>
              <a:ahLst/>
              <a:cxnLst/>
              <a:rect r="r" b="b" t="t" l="l"/>
              <a:pathLst>
                <a:path h="596916" w="1960661">
                  <a:moveTo>
                    <a:pt x="0" y="0"/>
                  </a:moveTo>
                  <a:lnTo>
                    <a:pt x="1960661" y="0"/>
                  </a:lnTo>
                  <a:lnTo>
                    <a:pt x="1960661" y="596916"/>
                  </a:lnTo>
                  <a:lnTo>
                    <a:pt x="0" y="596916"/>
                  </a:lnTo>
                  <a:close/>
                </a:path>
              </a:pathLst>
            </a:custGeom>
            <a:solidFill>
              <a:srgbClr val="334155"/>
            </a:solidFill>
          </p:spPr>
        </p:sp>
        <p:sp>
          <p:nvSpPr>
            <p:cNvPr name="TextBox 19" id="19"/>
            <p:cNvSpPr txBox="true"/>
            <p:nvPr/>
          </p:nvSpPr>
          <p:spPr>
            <a:xfrm>
              <a:off x="0" y="-47625"/>
              <a:ext cx="1960660" cy="644540"/>
            </a:xfrm>
            <a:prstGeom prst="rect">
              <a:avLst/>
            </a:prstGeom>
          </p:spPr>
          <p:txBody>
            <a:bodyPr anchor="ctr" rtlCol="false" tIns="50800" lIns="50800" bIns="50800" rIns="50800"/>
            <a:lstStyle/>
            <a:p>
              <a:pPr algn="ctr">
                <a:lnSpc>
                  <a:spcPts val="2800"/>
                </a:lnSpc>
              </a:pPr>
            </a:p>
          </p:txBody>
        </p:sp>
      </p:grpSp>
      <p:sp>
        <p:nvSpPr>
          <p:cNvPr name="TextBox 20" id="20"/>
          <p:cNvSpPr txBox="true"/>
          <p:nvPr/>
        </p:nvSpPr>
        <p:spPr>
          <a:xfrm rot="0">
            <a:off x="9962025" y="3977830"/>
            <a:ext cx="7244358" cy="2605631"/>
          </a:xfrm>
          <a:prstGeom prst="rect">
            <a:avLst/>
          </a:prstGeom>
        </p:spPr>
        <p:txBody>
          <a:bodyPr anchor="t" rtlCol="false" tIns="0" lIns="0" bIns="0" rIns="0">
            <a:spAutoFit/>
          </a:bodyPr>
          <a:lstStyle/>
          <a:p>
            <a:pPr algn="l">
              <a:lnSpc>
                <a:spcPts val="3468"/>
              </a:lnSpc>
            </a:pPr>
            <a:r>
              <a:rPr lang="en-US" sz="2237">
                <a:solidFill>
                  <a:srgbClr val="B0DDEC"/>
                </a:solidFill>
                <a:latin typeface="Sarabun"/>
                <a:ea typeface="Sarabun"/>
                <a:cs typeface="Sarabun"/>
                <a:sym typeface="Sarabun"/>
              </a:rPr>
              <a:t>“As an auditor (Context), please analyze and identify potential specification lock in risks (Task) in this TOR focusing on the qualifications required of bidders (Constraint). Summarize the findings in bullet points (Output).”</a:t>
            </a:r>
          </a:p>
          <a:p>
            <a:pPr algn="l">
              <a:lnSpc>
                <a:spcPts val="3468"/>
              </a:lnSpc>
            </a:pP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857250" y="857250"/>
            <a:ext cx="142875" cy="822874"/>
            <a:chOff x="0" y="0"/>
            <a:chExt cx="190500" cy="1097166"/>
          </a:xfrm>
        </p:grpSpPr>
        <p:sp>
          <p:nvSpPr>
            <p:cNvPr name="Freeform 3" id="3"/>
            <p:cNvSpPr/>
            <p:nvPr/>
          </p:nvSpPr>
          <p:spPr>
            <a:xfrm flipH="false" flipV="false" rot="0">
              <a:off x="0" y="0"/>
              <a:ext cx="190500" cy="1097153"/>
            </a:xfrm>
            <a:custGeom>
              <a:avLst/>
              <a:gdLst/>
              <a:ahLst/>
              <a:cxnLst/>
              <a:rect r="r" b="b" t="t" l="l"/>
              <a:pathLst>
                <a:path h="1097153" w="190500">
                  <a:moveTo>
                    <a:pt x="0" y="0"/>
                  </a:moveTo>
                  <a:lnTo>
                    <a:pt x="190500" y="0"/>
                  </a:lnTo>
                  <a:lnTo>
                    <a:pt x="190500" y="1097153"/>
                  </a:lnTo>
                  <a:lnTo>
                    <a:pt x="0" y="1097153"/>
                  </a:lnTo>
                  <a:close/>
                </a:path>
              </a:pathLst>
            </a:custGeom>
            <a:solidFill>
              <a:srgbClr val="EAB308"/>
            </a:solidFill>
          </p:spPr>
        </p:sp>
      </p:grpSp>
      <p:sp>
        <p:nvSpPr>
          <p:cNvPr name="Freeform 4" id="4"/>
          <p:cNvSpPr/>
          <p:nvPr/>
        </p:nvSpPr>
        <p:spPr>
          <a:xfrm flipH="false" flipV="false" rot="0">
            <a:off x="16592485" y="601872"/>
            <a:ext cx="1333631" cy="1333631"/>
          </a:xfrm>
          <a:custGeom>
            <a:avLst/>
            <a:gdLst/>
            <a:ahLst/>
            <a:cxnLst/>
            <a:rect r="r" b="b" t="t" l="l"/>
            <a:pathLst>
              <a:path h="1333631" w="1333631">
                <a:moveTo>
                  <a:pt x="0" y="0"/>
                </a:moveTo>
                <a:lnTo>
                  <a:pt x="1333630" y="0"/>
                </a:lnTo>
                <a:lnTo>
                  <a:pt x="1333630" y="1333630"/>
                </a:lnTo>
                <a:lnTo>
                  <a:pt x="0" y="1333630"/>
                </a:lnTo>
                <a:lnTo>
                  <a:pt x="0" y="0"/>
                </a:lnTo>
                <a:close/>
              </a:path>
            </a:pathLst>
          </a:custGeom>
          <a:blipFill>
            <a:blip r:embed="rId3"/>
            <a:stretch>
              <a:fillRect l="0" t="0" r="0" b="0"/>
            </a:stretch>
          </a:blipFill>
        </p:spPr>
      </p:sp>
      <p:sp>
        <p:nvSpPr>
          <p:cNvPr name="TextBox 5" id="5"/>
          <p:cNvSpPr txBox="true"/>
          <p:nvPr/>
        </p:nvSpPr>
        <p:spPr>
          <a:xfrm rot="0">
            <a:off x="1214438" y="733425"/>
            <a:ext cx="12701736" cy="940308"/>
          </a:xfrm>
          <a:prstGeom prst="rect">
            <a:avLst/>
          </a:prstGeom>
        </p:spPr>
        <p:txBody>
          <a:bodyPr anchor="t" rtlCol="false" tIns="0" lIns="0" bIns="0" rIns="0">
            <a:spAutoFit/>
          </a:bodyPr>
          <a:lstStyle/>
          <a:p>
            <a:pPr algn="l">
              <a:lnSpc>
                <a:spcPts val="7775"/>
              </a:lnSpc>
            </a:pPr>
            <a:r>
              <a:rPr lang="en-US" b="true" sz="5400">
                <a:solidFill>
                  <a:srgbClr val="0F172A"/>
                </a:solidFill>
                <a:latin typeface="Sarabun Bold"/>
                <a:ea typeface="Sarabun Bold"/>
                <a:cs typeface="Sarabun Bold"/>
                <a:sym typeface="Sarabun Bold"/>
              </a:rPr>
              <a:t>Advanced Technique: Think Step-by-Step</a:t>
            </a:r>
          </a:p>
        </p:txBody>
      </p:sp>
      <p:sp>
        <p:nvSpPr>
          <p:cNvPr name="TextBox 6" id="6"/>
          <p:cNvSpPr txBox="true"/>
          <p:nvPr/>
        </p:nvSpPr>
        <p:spPr>
          <a:xfrm rot="0">
            <a:off x="857250" y="3326962"/>
            <a:ext cx="16573500" cy="666369"/>
          </a:xfrm>
          <a:prstGeom prst="rect">
            <a:avLst/>
          </a:prstGeom>
        </p:spPr>
        <p:txBody>
          <a:bodyPr anchor="t" rtlCol="false" tIns="0" lIns="0" bIns="0" rIns="0">
            <a:spAutoFit/>
          </a:bodyPr>
          <a:lstStyle/>
          <a:p>
            <a:pPr algn="l">
              <a:lnSpc>
                <a:spcPts val="5807"/>
              </a:lnSpc>
            </a:pPr>
            <a:r>
              <a:rPr lang="en-US" sz="3024">
                <a:solidFill>
                  <a:srgbClr val="334155"/>
                </a:solidFill>
                <a:latin typeface="Sarabun"/>
                <a:ea typeface="Sarabun"/>
                <a:cs typeface="Sarabun"/>
                <a:sym typeface="Sarabun"/>
              </a:rPr>
              <a:t>Instruct the AI to “Think Step-by-Step.”</a:t>
            </a:r>
          </a:p>
        </p:txBody>
      </p:sp>
      <p:sp>
        <p:nvSpPr>
          <p:cNvPr name="TextBox 7" id="7"/>
          <p:cNvSpPr txBox="true"/>
          <p:nvPr/>
        </p:nvSpPr>
        <p:spPr>
          <a:xfrm rot="0">
            <a:off x="968276" y="5992712"/>
            <a:ext cx="16573500" cy="666369"/>
          </a:xfrm>
          <a:prstGeom prst="rect">
            <a:avLst/>
          </a:prstGeom>
        </p:spPr>
        <p:txBody>
          <a:bodyPr anchor="t" rtlCol="false" tIns="0" lIns="0" bIns="0" rIns="0">
            <a:spAutoFit/>
          </a:bodyPr>
          <a:lstStyle/>
          <a:p>
            <a:pPr algn="l">
              <a:lnSpc>
                <a:spcPts val="5807"/>
              </a:lnSpc>
            </a:pPr>
            <a:r>
              <a:rPr lang="en-US" sz="3024">
                <a:solidFill>
                  <a:srgbClr val="334155"/>
                </a:solidFill>
                <a:latin typeface="Sarabun"/>
                <a:ea typeface="Sarabun"/>
                <a:cs typeface="Sarabun"/>
                <a:sym typeface="Sarabun"/>
              </a:rPr>
              <a:t>Benefit: Reduces hallucinations and improves the accuracy and rigor of the review process.</a:t>
            </a:r>
          </a:p>
        </p:txBody>
      </p:sp>
      <p:sp>
        <p:nvSpPr>
          <p:cNvPr name="TextBox 8" id="8"/>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Garuda"/>
                <a:ea typeface="Garuda"/>
                <a:cs typeface="Garuda"/>
                <a:sym typeface="Garuda"/>
              </a:rPr>
              <a:t>15</a:t>
            </a:r>
          </a:p>
        </p:txBody>
      </p:sp>
      <p:grpSp>
        <p:nvGrpSpPr>
          <p:cNvPr name="Group 9" id="9"/>
          <p:cNvGrpSpPr/>
          <p:nvPr/>
        </p:nvGrpSpPr>
        <p:grpSpPr>
          <a:xfrm rot="0">
            <a:off x="857250" y="4408614"/>
            <a:ext cx="15735235" cy="1595766"/>
            <a:chOff x="0" y="0"/>
            <a:chExt cx="4144259" cy="420284"/>
          </a:xfrm>
        </p:grpSpPr>
        <p:sp>
          <p:nvSpPr>
            <p:cNvPr name="Freeform 10" id="10"/>
            <p:cNvSpPr/>
            <p:nvPr/>
          </p:nvSpPr>
          <p:spPr>
            <a:xfrm flipH="false" flipV="false" rot="0">
              <a:off x="0" y="0"/>
              <a:ext cx="4144259" cy="420284"/>
            </a:xfrm>
            <a:custGeom>
              <a:avLst/>
              <a:gdLst/>
              <a:ahLst/>
              <a:cxnLst/>
              <a:rect r="r" b="b" t="t" l="l"/>
              <a:pathLst>
                <a:path h="420284" w="4144259">
                  <a:moveTo>
                    <a:pt x="0" y="0"/>
                  </a:moveTo>
                  <a:lnTo>
                    <a:pt x="4144259" y="0"/>
                  </a:lnTo>
                  <a:lnTo>
                    <a:pt x="4144259" y="420284"/>
                  </a:lnTo>
                  <a:lnTo>
                    <a:pt x="0" y="420284"/>
                  </a:lnTo>
                  <a:close/>
                </a:path>
              </a:pathLst>
            </a:custGeom>
            <a:solidFill>
              <a:srgbClr val="334155"/>
            </a:solidFill>
          </p:spPr>
        </p:sp>
        <p:sp>
          <p:nvSpPr>
            <p:cNvPr name="TextBox 11" id="11"/>
            <p:cNvSpPr txBox="true"/>
            <p:nvPr/>
          </p:nvSpPr>
          <p:spPr>
            <a:xfrm>
              <a:off x="0" y="-47625"/>
              <a:ext cx="4144259" cy="467909"/>
            </a:xfrm>
            <a:prstGeom prst="rect">
              <a:avLst/>
            </a:prstGeom>
          </p:spPr>
          <p:txBody>
            <a:bodyPr anchor="ctr" rtlCol="false" tIns="50800" lIns="50800" bIns="50800" rIns="50800"/>
            <a:lstStyle/>
            <a:p>
              <a:pPr algn="ctr">
                <a:lnSpc>
                  <a:spcPts val="2800"/>
                </a:lnSpc>
              </a:pPr>
            </a:p>
          </p:txBody>
        </p:sp>
      </p:grpSp>
      <p:sp>
        <p:nvSpPr>
          <p:cNvPr name="TextBox 12" id="12"/>
          <p:cNvSpPr txBox="true"/>
          <p:nvPr/>
        </p:nvSpPr>
        <p:spPr>
          <a:xfrm rot="0">
            <a:off x="1505056" y="4621747"/>
            <a:ext cx="14439622" cy="1580515"/>
          </a:xfrm>
          <a:prstGeom prst="rect">
            <a:avLst/>
          </a:prstGeom>
        </p:spPr>
        <p:txBody>
          <a:bodyPr anchor="t" rtlCol="false" tIns="0" lIns="0" bIns="0" rIns="0">
            <a:spAutoFit/>
          </a:bodyPr>
          <a:lstStyle/>
          <a:p>
            <a:pPr algn="l">
              <a:lnSpc>
                <a:spcPts val="4234"/>
              </a:lnSpc>
            </a:pPr>
            <a:r>
              <a:rPr lang="en-US" sz="3024">
                <a:solidFill>
                  <a:srgbClr val="B0DDEC"/>
                </a:solidFill>
                <a:latin typeface="Sarabun"/>
                <a:ea typeface="Sarabun"/>
                <a:cs typeface="Sarabun"/>
                <a:sym typeface="Sarabun"/>
              </a:rPr>
              <a:t>“…Before answering  analyze the relevant facts step by step first. Then compare them with the factual information and finally summarize the audit findings.”</a:t>
            </a:r>
          </a:p>
          <a:p>
            <a:pPr algn="l">
              <a:lnSpc>
                <a:spcPts val="4234"/>
              </a:lnSpc>
            </a:pP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214438" y="733425"/>
            <a:ext cx="12554992" cy="940308"/>
          </a:xfrm>
          <a:prstGeom prst="rect">
            <a:avLst/>
          </a:prstGeom>
        </p:spPr>
        <p:txBody>
          <a:bodyPr anchor="t" rtlCol="false" tIns="0" lIns="0" bIns="0" rIns="0">
            <a:spAutoFit/>
          </a:bodyPr>
          <a:lstStyle/>
          <a:p>
            <a:pPr algn="l">
              <a:lnSpc>
                <a:spcPts val="7775"/>
              </a:lnSpc>
            </a:pPr>
            <a:r>
              <a:rPr lang="en-US" b="true" sz="5400">
                <a:solidFill>
                  <a:srgbClr val="0F172A"/>
                </a:solidFill>
                <a:latin typeface="Sarabun Bold"/>
                <a:ea typeface="Sarabun Bold"/>
                <a:cs typeface="Sarabun Bold"/>
                <a:sym typeface="Sarabun Bold"/>
              </a:rPr>
              <a:t>Case 1: TOR Review (Procurement Audit)</a:t>
            </a:r>
          </a:p>
        </p:txBody>
      </p:sp>
      <p:grpSp>
        <p:nvGrpSpPr>
          <p:cNvPr name="Group 3" id="3"/>
          <p:cNvGrpSpPr/>
          <p:nvPr/>
        </p:nvGrpSpPr>
        <p:grpSpPr>
          <a:xfrm rot="0">
            <a:off x="857250" y="857250"/>
            <a:ext cx="142875" cy="822874"/>
            <a:chOff x="0" y="0"/>
            <a:chExt cx="190500" cy="1097166"/>
          </a:xfrm>
        </p:grpSpPr>
        <p:sp>
          <p:nvSpPr>
            <p:cNvPr name="Freeform 4" id="4"/>
            <p:cNvSpPr/>
            <p:nvPr/>
          </p:nvSpPr>
          <p:spPr>
            <a:xfrm flipH="false" flipV="false" rot="0">
              <a:off x="0" y="0"/>
              <a:ext cx="190500" cy="1097153"/>
            </a:xfrm>
            <a:custGeom>
              <a:avLst/>
              <a:gdLst/>
              <a:ahLst/>
              <a:cxnLst/>
              <a:rect r="r" b="b" t="t" l="l"/>
              <a:pathLst>
                <a:path h="1097153" w="190500">
                  <a:moveTo>
                    <a:pt x="0" y="0"/>
                  </a:moveTo>
                  <a:lnTo>
                    <a:pt x="190500" y="0"/>
                  </a:lnTo>
                  <a:lnTo>
                    <a:pt x="190500" y="1097153"/>
                  </a:lnTo>
                  <a:lnTo>
                    <a:pt x="0" y="1097153"/>
                  </a:lnTo>
                  <a:close/>
                </a:path>
              </a:pathLst>
            </a:custGeom>
            <a:solidFill>
              <a:srgbClr val="EAB308"/>
            </a:solidFill>
          </p:spPr>
        </p:sp>
      </p:grpSp>
      <p:sp>
        <p:nvSpPr>
          <p:cNvPr name="TextBox 5" id="5"/>
          <p:cNvSpPr txBox="true"/>
          <p:nvPr/>
        </p:nvSpPr>
        <p:spPr>
          <a:xfrm rot="0">
            <a:off x="857250" y="3680069"/>
            <a:ext cx="8107561" cy="623927"/>
          </a:xfrm>
          <a:prstGeom prst="rect">
            <a:avLst/>
          </a:prstGeom>
        </p:spPr>
        <p:txBody>
          <a:bodyPr anchor="t" rtlCol="false" tIns="0" lIns="0" bIns="0" rIns="0">
            <a:spAutoFit/>
          </a:bodyPr>
          <a:lstStyle/>
          <a:p>
            <a:pPr algn="l">
              <a:lnSpc>
                <a:spcPts val="5182"/>
              </a:lnSpc>
            </a:pPr>
            <a:r>
              <a:rPr lang="en-US" sz="3600">
                <a:solidFill>
                  <a:srgbClr val="3B82F6"/>
                </a:solidFill>
                <a:latin typeface="Sarabun"/>
                <a:ea typeface="Sarabun"/>
                <a:cs typeface="Sarabun"/>
                <a:sym typeface="Sarabun"/>
              </a:rPr>
              <a:t>Mission: Identify “Locked Specifications”</a:t>
            </a:r>
          </a:p>
        </p:txBody>
      </p:sp>
      <p:sp>
        <p:nvSpPr>
          <p:cNvPr name="TextBox 6" id="6"/>
          <p:cNvSpPr txBox="true"/>
          <p:nvPr/>
        </p:nvSpPr>
        <p:spPr>
          <a:xfrm rot="0">
            <a:off x="857250" y="4476226"/>
            <a:ext cx="10695502" cy="2047113"/>
          </a:xfrm>
          <a:prstGeom prst="rect">
            <a:avLst/>
          </a:prstGeom>
        </p:spPr>
        <p:txBody>
          <a:bodyPr anchor="t" rtlCol="false" tIns="0" lIns="0" bIns="0" rIns="0">
            <a:spAutoFit/>
          </a:bodyPr>
          <a:lstStyle/>
          <a:p>
            <a:pPr algn="l">
              <a:lnSpc>
                <a:spcPts val="5616"/>
              </a:lnSpc>
            </a:pPr>
            <a:r>
              <a:rPr lang="en-US" sz="2925">
                <a:solidFill>
                  <a:srgbClr val="334155"/>
                </a:solidFill>
                <a:latin typeface="Sarabun"/>
                <a:ea typeface="Sarabun"/>
                <a:cs typeface="Sarabun"/>
                <a:sym typeface="Sarabun"/>
              </a:rPr>
              <a:t>TOR documents for procurement often contain technical details that may create conditions favoring specific bidders.</a:t>
            </a:r>
          </a:p>
          <a:p>
            <a:pPr algn="l">
              <a:lnSpc>
                <a:spcPts val="5616"/>
              </a:lnSpc>
            </a:pPr>
          </a:p>
        </p:txBody>
      </p:sp>
      <p:sp>
        <p:nvSpPr>
          <p:cNvPr name="TextBox 7" id="7"/>
          <p:cNvSpPr txBox="true"/>
          <p:nvPr/>
        </p:nvSpPr>
        <p:spPr>
          <a:xfrm rot="0">
            <a:off x="857250" y="6036240"/>
            <a:ext cx="7929562" cy="2751963"/>
          </a:xfrm>
          <a:prstGeom prst="rect">
            <a:avLst/>
          </a:prstGeom>
        </p:spPr>
        <p:txBody>
          <a:bodyPr anchor="t" rtlCol="false" tIns="0" lIns="0" bIns="0" rIns="0">
            <a:spAutoFit/>
          </a:bodyPr>
          <a:lstStyle/>
          <a:p>
            <a:pPr algn="l">
              <a:lnSpc>
                <a:spcPts val="5616"/>
              </a:lnSpc>
            </a:pPr>
            <a:r>
              <a:rPr lang="en-US" sz="2925" b="true">
                <a:solidFill>
                  <a:srgbClr val="334155"/>
                </a:solidFill>
                <a:latin typeface="Sarabun Bold"/>
                <a:ea typeface="Sarabun Bold"/>
                <a:cs typeface="Sarabun Bold"/>
                <a:sym typeface="Sarabun Bold"/>
              </a:rPr>
              <a:t>Existing Problem:</a:t>
            </a:r>
          </a:p>
          <a:p>
            <a:pPr algn="l">
              <a:lnSpc>
                <a:spcPts val="5616"/>
              </a:lnSpc>
            </a:pPr>
            <a:r>
              <a:rPr lang="en-US" sz="2925">
                <a:solidFill>
                  <a:srgbClr val="334155"/>
                </a:solidFill>
                <a:latin typeface="Sarabun"/>
                <a:ea typeface="Sarabun"/>
                <a:cs typeface="Sarabun"/>
                <a:sym typeface="Sarabun"/>
              </a:rPr>
              <a:t>Requires subject-matter experts in specific fields or takes significant time to carefully review and compare specifications.</a:t>
            </a:r>
          </a:p>
        </p:txBody>
      </p:sp>
      <p:sp>
        <p:nvSpPr>
          <p:cNvPr name="Freeform 8" id="8" descr="image.png"/>
          <p:cNvSpPr/>
          <p:nvPr/>
        </p:nvSpPr>
        <p:spPr>
          <a:xfrm flipH="false" flipV="false" rot="0">
            <a:off x="12537281" y="4840557"/>
            <a:ext cx="1714500" cy="1714500"/>
          </a:xfrm>
          <a:custGeom>
            <a:avLst/>
            <a:gdLst/>
            <a:ahLst/>
            <a:cxnLst/>
            <a:rect r="r" b="b" t="t" l="l"/>
            <a:pathLst>
              <a:path h="1714500" w="1714500">
                <a:moveTo>
                  <a:pt x="0" y="0"/>
                </a:moveTo>
                <a:lnTo>
                  <a:pt x="1714500" y="0"/>
                </a:lnTo>
                <a:lnTo>
                  <a:pt x="1714500" y="1714500"/>
                </a:lnTo>
                <a:lnTo>
                  <a:pt x="0" y="1714500"/>
                </a:lnTo>
                <a:lnTo>
                  <a:pt x="0" y="0"/>
                </a:lnTo>
                <a:close/>
              </a:path>
            </a:pathLst>
          </a:custGeom>
          <a:blipFill>
            <a:blip r:embed="rId3"/>
            <a:stretch>
              <a:fillRect l="0" t="0" r="0" b="0"/>
            </a:stretch>
          </a:blipFill>
        </p:spPr>
      </p:sp>
      <p:sp>
        <p:nvSpPr>
          <p:cNvPr name="Freeform 9" id="9"/>
          <p:cNvSpPr/>
          <p:nvPr/>
        </p:nvSpPr>
        <p:spPr>
          <a:xfrm flipH="false" flipV="false" rot="0">
            <a:off x="16592485" y="601872"/>
            <a:ext cx="1333631" cy="1333631"/>
          </a:xfrm>
          <a:custGeom>
            <a:avLst/>
            <a:gdLst/>
            <a:ahLst/>
            <a:cxnLst/>
            <a:rect r="r" b="b" t="t" l="l"/>
            <a:pathLst>
              <a:path h="1333631" w="1333631">
                <a:moveTo>
                  <a:pt x="0" y="0"/>
                </a:moveTo>
                <a:lnTo>
                  <a:pt x="1333630" y="0"/>
                </a:lnTo>
                <a:lnTo>
                  <a:pt x="1333630" y="1333630"/>
                </a:lnTo>
                <a:lnTo>
                  <a:pt x="0" y="1333630"/>
                </a:lnTo>
                <a:lnTo>
                  <a:pt x="0" y="0"/>
                </a:lnTo>
                <a:close/>
              </a:path>
            </a:pathLst>
          </a:custGeom>
          <a:blipFill>
            <a:blip r:embed="rId4"/>
            <a:stretch>
              <a:fillRect l="0" t="0" r="0" b="0"/>
            </a:stretch>
          </a:blipFill>
        </p:spPr>
      </p:sp>
      <p:sp>
        <p:nvSpPr>
          <p:cNvPr name="TextBox 10" id="10"/>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Garuda"/>
                <a:ea typeface="Garuda"/>
                <a:cs typeface="Garuda"/>
                <a:sym typeface="Garuda"/>
              </a:rPr>
              <a:t>16</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857250" y="857250"/>
            <a:ext cx="142875" cy="822874"/>
            <a:chOff x="0" y="0"/>
            <a:chExt cx="190500" cy="1097166"/>
          </a:xfrm>
        </p:grpSpPr>
        <p:sp>
          <p:nvSpPr>
            <p:cNvPr name="Freeform 3" id="3"/>
            <p:cNvSpPr/>
            <p:nvPr/>
          </p:nvSpPr>
          <p:spPr>
            <a:xfrm flipH="false" flipV="false" rot="0">
              <a:off x="0" y="0"/>
              <a:ext cx="190500" cy="1097153"/>
            </a:xfrm>
            <a:custGeom>
              <a:avLst/>
              <a:gdLst/>
              <a:ahLst/>
              <a:cxnLst/>
              <a:rect r="r" b="b" t="t" l="l"/>
              <a:pathLst>
                <a:path h="1097153" w="190500">
                  <a:moveTo>
                    <a:pt x="0" y="0"/>
                  </a:moveTo>
                  <a:lnTo>
                    <a:pt x="190500" y="0"/>
                  </a:lnTo>
                  <a:lnTo>
                    <a:pt x="190500" y="1097153"/>
                  </a:lnTo>
                  <a:lnTo>
                    <a:pt x="0" y="1097153"/>
                  </a:lnTo>
                  <a:close/>
                </a:path>
              </a:pathLst>
            </a:custGeom>
            <a:solidFill>
              <a:srgbClr val="EAB308"/>
            </a:solidFill>
          </p:spPr>
        </p:sp>
      </p:grpSp>
      <p:sp>
        <p:nvSpPr>
          <p:cNvPr name="TextBox 4" id="4"/>
          <p:cNvSpPr txBox="true"/>
          <p:nvPr/>
        </p:nvSpPr>
        <p:spPr>
          <a:xfrm rot="0">
            <a:off x="3024714" y="3334198"/>
            <a:ext cx="8326041" cy="624707"/>
          </a:xfrm>
          <a:prstGeom prst="rect">
            <a:avLst/>
          </a:prstGeom>
        </p:spPr>
        <p:txBody>
          <a:bodyPr anchor="t" rtlCol="false" tIns="0" lIns="0" bIns="0" rIns="0">
            <a:spAutoFit/>
          </a:bodyPr>
          <a:lstStyle/>
          <a:p>
            <a:pPr algn="l">
              <a:lnSpc>
                <a:spcPts val="5182"/>
              </a:lnSpc>
            </a:pPr>
            <a:r>
              <a:rPr lang="en-US" sz="3600">
                <a:solidFill>
                  <a:srgbClr val="3B82F6"/>
                </a:solidFill>
                <a:latin typeface="Sarabun"/>
                <a:ea typeface="Sarabun"/>
                <a:cs typeface="Sarabun"/>
                <a:sym typeface="Sarabun"/>
              </a:rPr>
              <a:t>Prompt:</a:t>
            </a:r>
          </a:p>
        </p:txBody>
      </p:sp>
      <p:sp>
        <p:nvSpPr>
          <p:cNvPr name="TextBox 5" id="5"/>
          <p:cNvSpPr txBox="true"/>
          <p:nvPr/>
        </p:nvSpPr>
        <p:spPr>
          <a:xfrm rot="0">
            <a:off x="1214438" y="733425"/>
            <a:ext cx="10208865" cy="940308"/>
          </a:xfrm>
          <a:prstGeom prst="rect">
            <a:avLst/>
          </a:prstGeom>
        </p:spPr>
        <p:txBody>
          <a:bodyPr anchor="t" rtlCol="false" tIns="0" lIns="0" bIns="0" rIns="0">
            <a:spAutoFit/>
          </a:bodyPr>
          <a:lstStyle/>
          <a:p>
            <a:pPr algn="l">
              <a:lnSpc>
                <a:spcPts val="7775"/>
              </a:lnSpc>
            </a:pPr>
            <a:r>
              <a:rPr lang="en-US" b="true" sz="5400">
                <a:solidFill>
                  <a:srgbClr val="0F172A"/>
                </a:solidFill>
                <a:latin typeface="Sarabun Bold"/>
                <a:ea typeface="Sarabun Bold"/>
                <a:cs typeface="Sarabun Bold"/>
                <a:sym typeface="Sarabun Bold"/>
              </a:rPr>
              <a:t>Case 1: TOR (Procurement Audit)</a:t>
            </a:r>
          </a:p>
        </p:txBody>
      </p:sp>
      <p:sp>
        <p:nvSpPr>
          <p:cNvPr name="Freeform 6" id="6"/>
          <p:cNvSpPr/>
          <p:nvPr/>
        </p:nvSpPr>
        <p:spPr>
          <a:xfrm flipH="false" flipV="false" rot="0">
            <a:off x="16592485" y="601872"/>
            <a:ext cx="1333631" cy="1333631"/>
          </a:xfrm>
          <a:custGeom>
            <a:avLst/>
            <a:gdLst/>
            <a:ahLst/>
            <a:cxnLst/>
            <a:rect r="r" b="b" t="t" l="l"/>
            <a:pathLst>
              <a:path h="1333631" w="1333631">
                <a:moveTo>
                  <a:pt x="0" y="0"/>
                </a:moveTo>
                <a:lnTo>
                  <a:pt x="1333630" y="0"/>
                </a:lnTo>
                <a:lnTo>
                  <a:pt x="1333630" y="1333630"/>
                </a:lnTo>
                <a:lnTo>
                  <a:pt x="0" y="1333630"/>
                </a:lnTo>
                <a:lnTo>
                  <a:pt x="0" y="0"/>
                </a:lnTo>
                <a:close/>
              </a:path>
            </a:pathLst>
          </a:custGeom>
          <a:blipFill>
            <a:blip r:embed="rId3"/>
            <a:stretch>
              <a:fillRect l="0" t="0" r="0" b="0"/>
            </a:stretch>
          </a:blipFill>
        </p:spPr>
      </p:sp>
      <p:sp>
        <p:nvSpPr>
          <p:cNvPr name="TextBox 7" id="7"/>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Garuda"/>
                <a:ea typeface="Garuda"/>
                <a:cs typeface="Garuda"/>
                <a:sym typeface="Garuda"/>
              </a:rPr>
              <a:t>17</a:t>
            </a:r>
          </a:p>
        </p:txBody>
      </p:sp>
      <p:grpSp>
        <p:nvGrpSpPr>
          <p:cNvPr name="Group 8" id="8"/>
          <p:cNvGrpSpPr/>
          <p:nvPr/>
        </p:nvGrpSpPr>
        <p:grpSpPr>
          <a:xfrm rot="0">
            <a:off x="3465543" y="4345597"/>
            <a:ext cx="12138914" cy="2845609"/>
            <a:chOff x="0" y="0"/>
            <a:chExt cx="3197080" cy="749461"/>
          </a:xfrm>
        </p:grpSpPr>
        <p:sp>
          <p:nvSpPr>
            <p:cNvPr name="Freeform 9" id="9"/>
            <p:cNvSpPr/>
            <p:nvPr/>
          </p:nvSpPr>
          <p:spPr>
            <a:xfrm flipH="false" flipV="false" rot="0">
              <a:off x="0" y="0"/>
              <a:ext cx="3197080" cy="749461"/>
            </a:xfrm>
            <a:custGeom>
              <a:avLst/>
              <a:gdLst/>
              <a:ahLst/>
              <a:cxnLst/>
              <a:rect r="r" b="b" t="t" l="l"/>
              <a:pathLst>
                <a:path h="749461" w="3197080">
                  <a:moveTo>
                    <a:pt x="0" y="0"/>
                  </a:moveTo>
                  <a:lnTo>
                    <a:pt x="3197080" y="0"/>
                  </a:lnTo>
                  <a:lnTo>
                    <a:pt x="3197080" y="749461"/>
                  </a:lnTo>
                  <a:lnTo>
                    <a:pt x="0" y="749461"/>
                  </a:lnTo>
                  <a:close/>
                </a:path>
              </a:pathLst>
            </a:custGeom>
            <a:solidFill>
              <a:srgbClr val="334155"/>
            </a:solidFill>
          </p:spPr>
        </p:sp>
        <p:sp>
          <p:nvSpPr>
            <p:cNvPr name="TextBox 10" id="10"/>
            <p:cNvSpPr txBox="true"/>
            <p:nvPr/>
          </p:nvSpPr>
          <p:spPr>
            <a:xfrm>
              <a:off x="0" y="-47625"/>
              <a:ext cx="3197080" cy="797086"/>
            </a:xfrm>
            <a:prstGeom prst="rect">
              <a:avLst/>
            </a:prstGeom>
          </p:spPr>
          <p:txBody>
            <a:bodyPr anchor="ctr" rtlCol="false" tIns="50800" lIns="50800" bIns="50800" rIns="50800"/>
            <a:lstStyle/>
            <a:p>
              <a:pPr algn="ctr">
                <a:lnSpc>
                  <a:spcPts val="2800"/>
                </a:lnSpc>
              </a:pPr>
            </a:p>
          </p:txBody>
        </p:sp>
      </p:grpSp>
      <p:sp>
        <p:nvSpPr>
          <p:cNvPr name="TextBox 11" id="11"/>
          <p:cNvSpPr txBox="true"/>
          <p:nvPr/>
        </p:nvSpPr>
        <p:spPr>
          <a:xfrm rot="0">
            <a:off x="3793662" y="4903985"/>
            <a:ext cx="11482677" cy="2113915"/>
          </a:xfrm>
          <a:prstGeom prst="rect">
            <a:avLst/>
          </a:prstGeom>
        </p:spPr>
        <p:txBody>
          <a:bodyPr anchor="t" rtlCol="false" tIns="0" lIns="0" bIns="0" rIns="0">
            <a:spAutoFit/>
          </a:bodyPr>
          <a:lstStyle/>
          <a:p>
            <a:pPr algn="just">
              <a:lnSpc>
                <a:spcPts val="4234"/>
              </a:lnSpc>
            </a:pPr>
            <a:r>
              <a:rPr lang="en-US" sz="3024">
                <a:solidFill>
                  <a:srgbClr val="B0DDEC"/>
                </a:solidFill>
                <a:latin typeface="Sarabun"/>
                <a:ea typeface="Sarabun"/>
                <a:cs typeface="Sarabun"/>
                <a:sym typeface="Sarabun"/>
              </a:rPr>
              <a:t>“Please analyze and identify three potential specification lock-in risks in this document, considering issues such as unnecessarily restrictive qualification requirements or indirect brand referencing.”</a:t>
            </a:r>
          </a:p>
          <a:p>
            <a:pPr algn="just">
              <a:lnSpc>
                <a:spcPts val="4234"/>
              </a:lnSpc>
            </a:pP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214438" y="733425"/>
            <a:ext cx="11117610" cy="940308"/>
          </a:xfrm>
          <a:prstGeom prst="rect">
            <a:avLst/>
          </a:prstGeom>
        </p:spPr>
        <p:txBody>
          <a:bodyPr anchor="t" rtlCol="false" tIns="0" lIns="0" bIns="0" rIns="0">
            <a:spAutoFit/>
          </a:bodyPr>
          <a:lstStyle/>
          <a:p>
            <a:pPr algn="l">
              <a:lnSpc>
                <a:spcPts val="7775"/>
              </a:lnSpc>
            </a:pPr>
            <a:r>
              <a:rPr lang="en-US" b="true" sz="5400">
                <a:solidFill>
                  <a:srgbClr val="0F172A"/>
                </a:solidFill>
                <a:latin typeface="Sarabun Bold"/>
                <a:ea typeface="Sarabun Bold"/>
                <a:cs typeface="Sarabun Bold"/>
                <a:sym typeface="Sarabun Bold"/>
              </a:rPr>
              <a:t>Case 1: AI Result (Possible Findings)</a:t>
            </a:r>
          </a:p>
        </p:txBody>
      </p:sp>
      <p:grpSp>
        <p:nvGrpSpPr>
          <p:cNvPr name="Group 3" id="3"/>
          <p:cNvGrpSpPr/>
          <p:nvPr/>
        </p:nvGrpSpPr>
        <p:grpSpPr>
          <a:xfrm rot="0">
            <a:off x="857250" y="857250"/>
            <a:ext cx="142875" cy="822874"/>
            <a:chOff x="0" y="0"/>
            <a:chExt cx="190500" cy="1097166"/>
          </a:xfrm>
        </p:grpSpPr>
        <p:sp>
          <p:nvSpPr>
            <p:cNvPr name="Freeform 4" id="4"/>
            <p:cNvSpPr/>
            <p:nvPr/>
          </p:nvSpPr>
          <p:spPr>
            <a:xfrm flipH="false" flipV="false" rot="0">
              <a:off x="0" y="0"/>
              <a:ext cx="190500" cy="1097153"/>
            </a:xfrm>
            <a:custGeom>
              <a:avLst/>
              <a:gdLst/>
              <a:ahLst/>
              <a:cxnLst/>
              <a:rect r="r" b="b" t="t" l="l"/>
              <a:pathLst>
                <a:path h="1097153" w="190500">
                  <a:moveTo>
                    <a:pt x="0" y="0"/>
                  </a:moveTo>
                  <a:lnTo>
                    <a:pt x="190500" y="0"/>
                  </a:lnTo>
                  <a:lnTo>
                    <a:pt x="190500" y="1097153"/>
                  </a:lnTo>
                  <a:lnTo>
                    <a:pt x="0" y="1097153"/>
                  </a:lnTo>
                  <a:close/>
                </a:path>
              </a:pathLst>
            </a:custGeom>
            <a:solidFill>
              <a:srgbClr val="EAB308"/>
            </a:solidFill>
          </p:spPr>
        </p:sp>
      </p:grpSp>
      <p:sp>
        <p:nvSpPr>
          <p:cNvPr name="TextBox 5" id="5"/>
          <p:cNvSpPr txBox="true"/>
          <p:nvPr/>
        </p:nvSpPr>
        <p:spPr>
          <a:xfrm rot="0">
            <a:off x="1185862" y="2325522"/>
            <a:ext cx="871538" cy="257175"/>
          </a:xfrm>
          <a:prstGeom prst="rect">
            <a:avLst/>
          </a:prstGeom>
        </p:spPr>
        <p:txBody>
          <a:bodyPr anchor="t" rtlCol="false" tIns="0" lIns="0" bIns="0" rIns="0">
            <a:spAutoFit/>
          </a:bodyPr>
          <a:lstStyle/>
          <a:p>
            <a:pPr algn="l">
              <a:lnSpc>
                <a:spcPts val="1889"/>
              </a:lnSpc>
            </a:pPr>
            <a:r>
              <a:rPr lang="en-US" sz="1575">
                <a:solidFill>
                  <a:srgbClr val="FFFFFF"/>
                </a:solidFill>
                <a:latin typeface="Sarabun"/>
                <a:ea typeface="Sarabun"/>
                <a:cs typeface="Sarabun"/>
                <a:sym typeface="Sarabun"/>
              </a:rPr>
              <a:t>AI Output</a:t>
            </a:r>
          </a:p>
        </p:txBody>
      </p:sp>
      <p:sp>
        <p:nvSpPr>
          <p:cNvPr name="TextBox 6" id="6"/>
          <p:cNvSpPr txBox="true"/>
          <p:nvPr/>
        </p:nvSpPr>
        <p:spPr>
          <a:xfrm rot="0">
            <a:off x="1271588" y="3039897"/>
            <a:ext cx="15830550" cy="1342263"/>
          </a:xfrm>
          <a:prstGeom prst="rect">
            <a:avLst/>
          </a:prstGeom>
        </p:spPr>
        <p:txBody>
          <a:bodyPr anchor="t" rtlCol="false" tIns="0" lIns="0" bIns="0" rIns="0">
            <a:spAutoFit/>
          </a:bodyPr>
          <a:lstStyle/>
          <a:p>
            <a:pPr algn="l">
              <a:lnSpc>
                <a:spcPts val="5616"/>
              </a:lnSpc>
            </a:pPr>
            <a:r>
              <a:rPr lang="en-US" sz="2925" b="true">
                <a:solidFill>
                  <a:srgbClr val="334155"/>
                </a:solidFill>
                <a:latin typeface="Sarabun Bold"/>
                <a:ea typeface="Sarabun Bold"/>
                <a:cs typeface="Sarabun Bold"/>
                <a:sym typeface="Sarabun Bold"/>
              </a:rPr>
              <a:t>3 potential risk indicators identified</a:t>
            </a:r>
          </a:p>
          <a:p>
            <a:pPr algn="l">
              <a:lnSpc>
                <a:spcPts val="5616"/>
              </a:lnSpc>
            </a:pPr>
          </a:p>
        </p:txBody>
      </p:sp>
      <p:sp>
        <p:nvSpPr>
          <p:cNvPr name="TextBox 7" id="7"/>
          <p:cNvSpPr txBox="true"/>
          <p:nvPr/>
        </p:nvSpPr>
        <p:spPr>
          <a:xfrm rot="0">
            <a:off x="1714500" y="4145654"/>
            <a:ext cx="128588" cy="600075"/>
          </a:xfrm>
          <a:prstGeom prst="rect">
            <a:avLst/>
          </a:prstGeom>
        </p:spPr>
        <p:txBody>
          <a:bodyPr anchor="t" rtlCol="false" tIns="0" lIns="0" bIns="0" rIns="0">
            <a:spAutoFit/>
          </a:bodyPr>
          <a:lstStyle/>
          <a:p>
            <a:pPr algn="l">
              <a:lnSpc>
                <a:spcPts val="3510"/>
              </a:lnSpc>
            </a:pPr>
            <a:r>
              <a:rPr lang="en-US" sz="2925">
                <a:solidFill>
                  <a:srgbClr val="334155"/>
                </a:solidFill>
                <a:latin typeface="Sarabun"/>
                <a:ea typeface="Sarabun"/>
                <a:cs typeface="Sarabun"/>
                <a:sym typeface="Sarabun"/>
              </a:rPr>
              <a:t>•</a:t>
            </a:r>
          </a:p>
        </p:txBody>
      </p:sp>
      <p:sp>
        <p:nvSpPr>
          <p:cNvPr name="TextBox 8" id="8"/>
          <p:cNvSpPr txBox="true"/>
          <p:nvPr/>
        </p:nvSpPr>
        <p:spPr>
          <a:xfrm rot="0">
            <a:off x="1928812" y="3948487"/>
            <a:ext cx="15173325" cy="2751963"/>
          </a:xfrm>
          <a:prstGeom prst="rect">
            <a:avLst/>
          </a:prstGeom>
        </p:spPr>
        <p:txBody>
          <a:bodyPr anchor="t" rtlCol="false" tIns="0" lIns="0" bIns="0" rIns="0">
            <a:spAutoFit/>
          </a:bodyPr>
          <a:lstStyle/>
          <a:p>
            <a:pPr algn="l">
              <a:lnSpc>
                <a:spcPts val="5616"/>
              </a:lnSpc>
            </a:pPr>
            <a:r>
              <a:rPr lang="en-US" sz="2925">
                <a:solidFill>
                  <a:srgbClr val="EF4444"/>
                </a:solidFill>
                <a:latin typeface="Sarabun"/>
                <a:ea typeface="Sarabun"/>
                <a:cs typeface="Sarabun"/>
                <a:sym typeface="Sarabun"/>
              </a:rPr>
              <a:t>Service location requirement: Clause 4.2 requires bidders to have a service center within 1 km of the agency, which may limit competition.</a:t>
            </a:r>
          </a:p>
          <a:p>
            <a:pPr algn="l">
              <a:lnSpc>
                <a:spcPts val="5616"/>
              </a:lnSpc>
            </a:pPr>
          </a:p>
          <a:p>
            <a:pPr algn="l">
              <a:lnSpc>
                <a:spcPts val="5616"/>
              </a:lnSpc>
            </a:pPr>
          </a:p>
        </p:txBody>
      </p:sp>
      <p:sp>
        <p:nvSpPr>
          <p:cNvPr name="TextBox 9" id="9"/>
          <p:cNvSpPr txBox="true"/>
          <p:nvPr/>
        </p:nvSpPr>
        <p:spPr>
          <a:xfrm rot="0">
            <a:off x="1714500" y="5548506"/>
            <a:ext cx="128588" cy="600075"/>
          </a:xfrm>
          <a:prstGeom prst="rect">
            <a:avLst/>
          </a:prstGeom>
        </p:spPr>
        <p:txBody>
          <a:bodyPr anchor="t" rtlCol="false" tIns="0" lIns="0" bIns="0" rIns="0">
            <a:spAutoFit/>
          </a:bodyPr>
          <a:lstStyle/>
          <a:p>
            <a:pPr algn="l">
              <a:lnSpc>
                <a:spcPts val="3510"/>
              </a:lnSpc>
            </a:pPr>
            <a:r>
              <a:rPr lang="en-US" sz="2925">
                <a:solidFill>
                  <a:srgbClr val="334155"/>
                </a:solidFill>
                <a:latin typeface="Sarabun"/>
                <a:ea typeface="Sarabun"/>
                <a:cs typeface="Sarabun"/>
                <a:sym typeface="Sarabun"/>
              </a:rPr>
              <a:t>•</a:t>
            </a:r>
          </a:p>
        </p:txBody>
      </p:sp>
      <p:sp>
        <p:nvSpPr>
          <p:cNvPr name="TextBox 10" id="10"/>
          <p:cNvSpPr txBox="true"/>
          <p:nvPr/>
        </p:nvSpPr>
        <p:spPr>
          <a:xfrm rot="0">
            <a:off x="1928812" y="5348481"/>
            <a:ext cx="15173325" cy="637413"/>
          </a:xfrm>
          <a:prstGeom prst="rect">
            <a:avLst/>
          </a:prstGeom>
        </p:spPr>
        <p:txBody>
          <a:bodyPr anchor="t" rtlCol="false" tIns="0" lIns="0" bIns="0" rIns="0">
            <a:spAutoFit/>
          </a:bodyPr>
          <a:lstStyle/>
          <a:p>
            <a:pPr algn="l">
              <a:lnSpc>
                <a:spcPts val="5616"/>
              </a:lnSpc>
            </a:pPr>
            <a:r>
              <a:rPr lang="en-US" sz="2925">
                <a:solidFill>
                  <a:srgbClr val="EF4444"/>
                </a:solidFill>
                <a:latin typeface="Sarabun"/>
                <a:ea typeface="Sarabun"/>
                <a:cs typeface="Sarabun"/>
                <a:sym typeface="Sarabun"/>
              </a:rPr>
              <a:t>Specific technical specifications: Requires the use of X-Series engines only (single distributor).</a:t>
            </a:r>
          </a:p>
        </p:txBody>
      </p:sp>
      <p:sp>
        <p:nvSpPr>
          <p:cNvPr name="TextBox 11" id="11"/>
          <p:cNvSpPr txBox="true"/>
          <p:nvPr/>
        </p:nvSpPr>
        <p:spPr>
          <a:xfrm rot="0">
            <a:off x="1714500" y="6357093"/>
            <a:ext cx="128588" cy="600075"/>
          </a:xfrm>
          <a:prstGeom prst="rect">
            <a:avLst/>
          </a:prstGeom>
        </p:spPr>
        <p:txBody>
          <a:bodyPr anchor="t" rtlCol="false" tIns="0" lIns="0" bIns="0" rIns="0">
            <a:spAutoFit/>
          </a:bodyPr>
          <a:lstStyle/>
          <a:p>
            <a:pPr algn="l">
              <a:lnSpc>
                <a:spcPts val="3510"/>
              </a:lnSpc>
            </a:pPr>
            <a:r>
              <a:rPr lang="en-US" sz="2925">
                <a:solidFill>
                  <a:srgbClr val="334155"/>
                </a:solidFill>
                <a:latin typeface="Sarabun"/>
                <a:ea typeface="Sarabun"/>
                <a:cs typeface="Sarabun"/>
                <a:sym typeface="Sarabun"/>
              </a:rPr>
              <a:t>•</a:t>
            </a:r>
          </a:p>
        </p:txBody>
      </p:sp>
      <p:sp>
        <p:nvSpPr>
          <p:cNvPr name="TextBox 12" id="12"/>
          <p:cNvSpPr txBox="true"/>
          <p:nvPr/>
        </p:nvSpPr>
        <p:spPr>
          <a:xfrm rot="0">
            <a:off x="1928812" y="6159925"/>
            <a:ext cx="15173325" cy="2751963"/>
          </a:xfrm>
          <a:prstGeom prst="rect">
            <a:avLst/>
          </a:prstGeom>
        </p:spPr>
        <p:txBody>
          <a:bodyPr anchor="t" rtlCol="false" tIns="0" lIns="0" bIns="0" rIns="0">
            <a:spAutoFit/>
          </a:bodyPr>
          <a:lstStyle/>
          <a:p>
            <a:pPr algn="l">
              <a:lnSpc>
                <a:spcPts val="5616"/>
              </a:lnSpc>
            </a:pPr>
            <a:r>
              <a:rPr lang="en-US" sz="2925">
                <a:solidFill>
                  <a:srgbClr val="EF4444"/>
                </a:solidFill>
                <a:latin typeface="Sarabun"/>
                <a:ea typeface="Sarabun"/>
                <a:cs typeface="Sarabun"/>
                <a:sym typeface="Sarabun"/>
              </a:rPr>
              <a:t>Past experience requirement: Bidders must have previously worked with this agency (may exclude new entrants).</a:t>
            </a:r>
          </a:p>
          <a:p>
            <a:pPr algn="l">
              <a:lnSpc>
                <a:spcPts val="5616"/>
              </a:lnSpc>
            </a:pPr>
          </a:p>
          <a:p>
            <a:pPr algn="l">
              <a:lnSpc>
                <a:spcPts val="5616"/>
              </a:lnSpc>
            </a:pPr>
          </a:p>
        </p:txBody>
      </p:sp>
      <p:sp>
        <p:nvSpPr>
          <p:cNvPr name="Freeform 13" id="13"/>
          <p:cNvSpPr/>
          <p:nvPr/>
        </p:nvSpPr>
        <p:spPr>
          <a:xfrm flipH="false" flipV="false" rot="0">
            <a:off x="16592485" y="601872"/>
            <a:ext cx="1333631" cy="1333631"/>
          </a:xfrm>
          <a:custGeom>
            <a:avLst/>
            <a:gdLst/>
            <a:ahLst/>
            <a:cxnLst/>
            <a:rect r="r" b="b" t="t" l="l"/>
            <a:pathLst>
              <a:path h="1333631" w="1333631">
                <a:moveTo>
                  <a:pt x="0" y="0"/>
                </a:moveTo>
                <a:lnTo>
                  <a:pt x="1333630" y="0"/>
                </a:lnTo>
                <a:lnTo>
                  <a:pt x="1333630" y="1333630"/>
                </a:lnTo>
                <a:lnTo>
                  <a:pt x="0" y="1333630"/>
                </a:lnTo>
                <a:lnTo>
                  <a:pt x="0" y="0"/>
                </a:lnTo>
                <a:close/>
              </a:path>
            </a:pathLst>
          </a:custGeom>
          <a:blipFill>
            <a:blip r:embed="rId3"/>
            <a:stretch>
              <a:fillRect l="0" t="0" r="0" b="0"/>
            </a:stretch>
          </a:blipFill>
        </p:spPr>
      </p:sp>
      <p:sp>
        <p:nvSpPr>
          <p:cNvPr name="TextBox 14" id="14"/>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Garuda"/>
                <a:ea typeface="Garuda"/>
                <a:cs typeface="Garuda"/>
                <a:sym typeface="Garuda"/>
              </a:rPr>
              <a:t>18</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image.png"/>
          <p:cNvSpPr/>
          <p:nvPr/>
        </p:nvSpPr>
        <p:spPr>
          <a:xfrm flipH="false" flipV="false" rot="0">
            <a:off x="857250" y="4010549"/>
            <a:ext cx="5238598" cy="3802932"/>
          </a:xfrm>
          <a:custGeom>
            <a:avLst/>
            <a:gdLst/>
            <a:ahLst/>
            <a:cxnLst/>
            <a:rect r="r" b="b" t="t" l="l"/>
            <a:pathLst>
              <a:path h="3802932" w="5238598">
                <a:moveTo>
                  <a:pt x="0" y="0"/>
                </a:moveTo>
                <a:lnTo>
                  <a:pt x="5238598" y="0"/>
                </a:lnTo>
                <a:lnTo>
                  <a:pt x="5238598" y="3802932"/>
                </a:lnTo>
                <a:lnTo>
                  <a:pt x="0" y="3802932"/>
                </a:lnTo>
                <a:lnTo>
                  <a:pt x="0" y="0"/>
                </a:lnTo>
                <a:close/>
              </a:path>
            </a:pathLst>
          </a:custGeom>
          <a:blipFill>
            <a:blip r:embed="rId3"/>
            <a:stretch>
              <a:fillRect l="0" t="0" r="0" b="-217"/>
            </a:stretch>
          </a:blipFill>
        </p:spPr>
      </p:sp>
      <p:sp>
        <p:nvSpPr>
          <p:cNvPr name="Freeform 3" id="3" descr="image.png"/>
          <p:cNvSpPr/>
          <p:nvPr/>
        </p:nvSpPr>
        <p:spPr>
          <a:xfrm flipH="false" flipV="false" rot="0">
            <a:off x="6524473" y="4010549"/>
            <a:ext cx="5238826" cy="3802932"/>
          </a:xfrm>
          <a:custGeom>
            <a:avLst/>
            <a:gdLst/>
            <a:ahLst/>
            <a:cxnLst/>
            <a:rect r="r" b="b" t="t" l="l"/>
            <a:pathLst>
              <a:path h="3802932" w="5238826">
                <a:moveTo>
                  <a:pt x="0" y="0"/>
                </a:moveTo>
                <a:lnTo>
                  <a:pt x="5238826" y="0"/>
                </a:lnTo>
                <a:lnTo>
                  <a:pt x="5238826" y="3802932"/>
                </a:lnTo>
                <a:lnTo>
                  <a:pt x="0" y="3802932"/>
                </a:lnTo>
                <a:lnTo>
                  <a:pt x="0" y="0"/>
                </a:lnTo>
                <a:close/>
              </a:path>
            </a:pathLst>
          </a:custGeom>
          <a:blipFill>
            <a:blip r:embed="rId4"/>
            <a:stretch>
              <a:fillRect l="0" t="0" r="-50" b="0"/>
            </a:stretch>
          </a:blipFill>
        </p:spPr>
      </p:sp>
      <p:sp>
        <p:nvSpPr>
          <p:cNvPr name="Freeform 4" id="4" descr="image.png"/>
          <p:cNvSpPr/>
          <p:nvPr/>
        </p:nvSpPr>
        <p:spPr>
          <a:xfrm flipH="false" flipV="false" rot="0">
            <a:off x="12191924" y="4010549"/>
            <a:ext cx="5238598" cy="3802932"/>
          </a:xfrm>
          <a:custGeom>
            <a:avLst/>
            <a:gdLst/>
            <a:ahLst/>
            <a:cxnLst/>
            <a:rect r="r" b="b" t="t" l="l"/>
            <a:pathLst>
              <a:path h="3802932" w="5238598">
                <a:moveTo>
                  <a:pt x="0" y="0"/>
                </a:moveTo>
                <a:lnTo>
                  <a:pt x="5238597" y="0"/>
                </a:lnTo>
                <a:lnTo>
                  <a:pt x="5238597" y="3802932"/>
                </a:lnTo>
                <a:lnTo>
                  <a:pt x="0" y="3802932"/>
                </a:lnTo>
                <a:lnTo>
                  <a:pt x="0" y="0"/>
                </a:lnTo>
                <a:close/>
              </a:path>
            </a:pathLst>
          </a:custGeom>
          <a:blipFill>
            <a:blip r:embed="rId5"/>
            <a:stretch>
              <a:fillRect l="0" t="0" r="0" b="-217"/>
            </a:stretch>
          </a:blipFill>
        </p:spPr>
      </p:sp>
      <p:sp>
        <p:nvSpPr>
          <p:cNvPr name="TextBox 5" id="5"/>
          <p:cNvSpPr txBox="true"/>
          <p:nvPr/>
        </p:nvSpPr>
        <p:spPr>
          <a:xfrm rot="0">
            <a:off x="1214438" y="733425"/>
            <a:ext cx="12432209" cy="940308"/>
          </a:xfrm>
          <a:prstGeom prst="rect">
            <a:avLst/>
          </a:prstGeom>
        </p:spPr>
        <p:txBody>
          <a:bodyPr anchor="t" rtlCol="false" tIns="0" lIns="0" bIns="0" rIns="0">
            <a:spAutoFit/>
          </a:bodyPr>
          <a:lstStyle/>
          <a:p>
            <a:pPr algn="l">
              <a:lnSpc>
                <a:spcPts val="7775"/>
              </a:lnSpc>
            </a:pPr>
            <a:r>
              <a:rPr lang="en-US" b="true" sz="5400">
                <a:solidFill>
                  <a:srgbClr val="0F172A"/>
                </a:solidFill>
                <a:latin typeface="Sarabun Bold"/>
                <a:ea typeface="Sarabun Bold"/>
                <a:cs typeface="Sarabun Bold"/>
                <a:sym typeface="Sarabun Bold"/>
              </a:rPr>
              <a:t>Case 1: Results from Using AI Assistance</a:t>
            </a:r>
          </a:p>
        </p:txBody>
      </p:sp>
      <p:grpSp>
        <p:nvGrpSpPr>
          <p:cNvPr name="Group 6" id="6"/>
          <p:cNvGrpSpPr/>
          <p:nvPr/>
        </p:nvGrpSpPr>
        <p:grpSpPr>
          <a:xfrm rot="0">
            <a:off x="857250" y="857250"/>
            <a:ext cx="142875" cy="822874"/>
            <a:chOff x="0" y="0"/>
            <a:chExt cx="190500" cy="1097166"/>
          </a:xfrm>
        </p:grpSpPr>
        <p:sp>
          <p:nvSpPr>
            <p:cNvPr name="Freeform 7" id="7"/>
            <p:cNvSpPr/>
            <p:nvPr/>
          </p:nvSpPr>
          <p:spPr>
            <a:xfrm flipH="false" flipV="false" rot="0">
              <a:off x="0" y="0"/>
              <a:ext cx="190500" cy="1097153"/>
            </a:xfrm>
            <a:custGeom>
              <a:avLst/>
              <a:gdLst/>
              <a:ahLst/>
              <a:cxnLst/>
              <a:rect r="r" b="b" t="t" l="l"/>
              <a:pathLst>
                <a:path h="1097153" w="190500">
                  <a:moveTo>
                    <a:pt x="0" y="0"/>
                  </a:moveTo>
                  <a:lnTo>
                    <a:pt x="190500" y="0"/>
                  </a:lnTo>
                  <a:lnTo>
                    <a:pt x="190500" y="1097153"/>
                  </a:lnTo>
                  <a:lnTo>
                    <a:pt x="0" y="1097153"/>
                  </a:lnTo>
                  <a:close/>
                </a:path>
              </a:pathLst>
            </a:custGeom>
            <a:solidFill>
              <a:srgbClr val="EAB308"/>
            </a:solidFill>
          </p:spPr>
        </p:sp>
      </p:grpSp>
      <p:sp>
        <p:nvSpPr>
          <p:cNvPr name="TextBox 8" id="8"/>
          <p:cNvSpPr txBox="true"/>
          <p:nvPr/>
        </p:nvSpPr>
        <p:spPr>
          <a:xfrm rot="0">
            <a:off x="1887379" y="4377261"/>
            <a:ext cx="4208469" cy="624707"/>
          </a:xfrm>
          <a:prstGeom prst="rect">
            <a:avLst/>
          </a:prstGeom>
        </p:spPr>
        <p:txBody>
          <a:bodyPr anchor="t" rtlCol="false" tIns="0" lIns="0" bIns="0" rIns="0">
            <a:spAutoFit/>
          </a:bodyPr>
          <a:lstStyle/>
          <a:p>
            <a:pPr algn="l">
              <a:lnSpc>
                <a:spcPts val="5182"/>
              </a:lnSpc>
            </a:pPr>
            <a:r>
              <a:rPr lang="en-US" sz="3600">
                <a:solidFill>
                  <a:srgbClr val="3B82F6"/>
                </a:solidFill>
                <a:latin typeface="Sarabun"/>
                <a:ea typeface="Sarabun"/>
                <a:cs typeface="Sarabun"/>
                <a:sym typeface="Sarabun"/>
              </a:rPr>
              <a:t>Speed</a:t>
            </a:r>
          </a:p>
        </p:txBody>
      </p:sp>
      <p:sp>
        <p:nvSpPr>
          <p:cNvPr name="TextBox 9" id="9"/>
          <p:cNvSpPr txBox="true"/>
          <p:nvPr/>
        </p:nvSpPr>
        <p:spPr>
          <a:xfrm rot="0">
            <a:off x="1300162" y="5173409"/>
            <a:ext cx="4352773" cy="2047113"/>
          </a:xfrm>
          <a:prstGeom prst="rect">
            <a:avLst/>
          </a:prstGeom>
        </p:spPr>
        <p:txBody>
          <a:bodyPr anchor="t" rtlCol="false" tIns="0" lIns="0" bIns="0" rIns="0">
            <a:spAutoFit/>
          </a:bodyPr>
          <a:lstStyle/>
          <a:p>
            <a:pPr algn="l">
              <a:lnSpc>
                <a:spcPts val="5616"/>
              </a:lnSpc>
            </a:pPr>
            <a:r>
              <a:rPr lang="en-US" sz="2925">
                <a:solidFill>
                  <a:srgbClr val="334155"/>
                </a:solidFill>
                <a:latin typeface="Sarabun"/>
                <a:ea typeface="Sarabun"/>
                <a:cs typeface="Sarabun"/>
                <a:sym typeface="Sarabun"/>
              </a:rPr>
              <a:t>Reduced document scanning time from 3 hours to 3 minutes.</a:t>
            </a:r>
          </a:p>
        </p:txBody>
      </p:sp>
      <p:sp>
        <p:nvSpPr>
          <p:cNvPr name="TextBox 10" id="10"/>
          <p:cNvSpPr txBox="true"/>
          <p:nvPr/>
        </p:nvSpPr>
        <p:spPr>
          <a:xfrm rot="0">
            <a:off x="7554601" y="4377261"/>
            <a:ext cx="4208697" cy="624707"/>
          </a:xfrm>
          <a:prstGeom prst="rect">
            <a:avLst/>
          </a:prstGeom>
        </p:spPr>
        <p:txBody>
          <a:bodyPr anchor="t" rtlCol="false" tIns="0" lIns="0" bIns="0" rIns="0">
            <a:spAutoFit/>
          </a:bodyPr>
          <a:lstStyle/>
          <a:p>
            <a:pPr algn="l">
              <a:lnSpc>
                <a:spcPts val="5182"/>
              </a:lnSpc>
            </a:pPr>
            <a:r>
              <a:rPr lang="en-US" sz="3600">
                <a:solidFill>
                  <a:srgbClr val="3B82F6"/>
                </a:solidFill>
                <a:latin typeface="Sarabun"/>
                <a:ea typeface="Sarabun"/>
                <a:cs typeface="Sarabun"/>
                <a:sym typeface="Sarabun"/>
              </a:rPr>
              <a:t>Detection</a:t>
            </a:r>
          </a:p>
        </p:txBody>
      </p:sp>
      <p:sp>
        <p:nvSpPr>
          <p:cNvPr name="TextBox 11" id="11"/>
          <p:cNvSpPr txBox="true"/>
          <p:nvPr/>
        </p:nvSpPr>
        <p:spPr>
          <a:xfrm rot="0">
            <a:off x="6963893" y="4962525"/>
            <a:ext cx="4359985" cy="2521014"/>
          </a:xfrm>
          <a:prstGeom prst="rect">
            <a:avLst/>
          </a:prstGeom>
        </p:spPr>
        <p:txBody>
          <a:bodyPr anchor="t" rtlCol="false" tIns="0" lIns="0" bIns="0" rIns="0">
            <a:spAutoFit/>
          </a:bodyPr>
          <a:lstStyle/>
          <a:p>
            <a:pPr algn="l">
              <a:lnSpc>
                <a:spcPts val="5149"/>
              </a:lnSpc>
            </a:pPr>
            <a:r>
              <a:rPr lang="en-US" sz="2682">
                <a:solidFill>
                  <a:srgbClr val="334155"/>
                </a:solidFill>
                <a:latin typeface="Sarabun"/>
                <a:ea typeface="Sarabun"/>
                <a:cs typeface="Sarabun"/>
                <a:sym typeface="Sarabun"/>
              </a:rPr>
              <a:t>AI helps flag potential issues for auditors to investigate further  no more searching for a needle in a haystack.</a:t>
            </a:r>
          </a:p>
        </p:txBody>
      </p:sp>
      <p:sp>
        <p:nvSpPr>
          <p:cNvPr name="TextBox 12" id="12"/>
          <p:cNvSpPr txBox="true"/>
          <p:nvPr/>
        </p:nvSpPr>
        <p:spPr>
          <a:xfrm rot="0">
            <a:off x="13260153" y="4388758"/>
            <a:ext cx="4170369" cy="624707"/>
          </a:xfrm>
          <a:prstGeom prst="rect">
            <a:avLst/>
          </a:prstGeom>
        </p:spPr>
        <p:txBody>
          <a:bodyPr anchor="t" rtlCol="false" tIns="0" lIns="0" bIns="0" rIns="0">
            <a:spAutoFit/>
          </a:bodyPr>
          <a:lstStyle/>
          <a:p>
            <a:pPr algn="l">
              <a:lnSpc>
                <a:spcPts val="5182"/>
              </a:lnSpc>
            </a:pPr>
            <a:r>
              <a:rPr lang="en-US" sz="3600">
                <a:solidFill>
                  <a:srgbClr val="3B82F6"/>
                </a:solidFill>
                <a:latin typeface="Sarabun"/>
                <a:ea typeface="Sarabun"/>
                <a:cs typeface="Sarabun"/>
                <a:sym typeface="Sarabun"/>
              </a:rPr>
              <a:t>Fairness</a:t>
            </a:r>
          </a:p>
        </p:txBody>
      </p:sp>
      <p:sp>
        <p:nvSpPr>
          <p:cNvPr name="TextBox 13" id="13"/>
          <p:cNvSpPr txBox="true"/>
          <p:nvPr/>
        </p:nvSpPr>
        <p:spPr>
          <a:xfrm rot="0">
            <a:off x="12634836" y="5173409"/>
            <a:ext cx="4352773" cy="2047113"/>
          </a:xfrm>
          <a:prstGeom prst="rect">
            <a:avLst/>
          </a:prstGeom>
        </p:spPr>
        <p:txBody>
          <a:bodyPr anchor="t" rtlCol="false" tIns="0" lIns="0" bIns="0" rIns="0">
            <a:spAutoFit/>
          </a:bodyPr>
          <a:lstStyle/>
          <a:p>
            <a:pPr algn="l">
              <a:lnSpc>
                <a:spcPts val="5616"/>
              </a:lnSpc>
            </a:pPr>
            <a:r>
              <a:rPr lang="en-US" sz="2925">
                <a:solidFill>
                  <a:srgbClr val="334155"/>
                </a:solidFill>
                <a:latin typeface="Sarabun"/>
                <a:ea typeface="Sarabun"/>
                <a:cs typeface="Sarabun"/>
                <a:sym typeface="Sarabun"/>
              </a:rPr>
              <a:t>Increases the likelihood of detecting unfair practices in competition.</a:t>
            </a:r>
          </a:p>
        </p:txBody>
      </p:sp>
      <p:sp>
        <p:nvSpPr>
          <p:cNvPr name="Freeform 14" id="14" descr="image.png"/>
          <p:cNvSpPr/>
          <p:nvPr/>
        </p:nvSpPr>
        <p:spPr>
          <a:xfrm flipH="false" flipV="false" rot="0">
            <a:off x="1300162" y="4510611"/>
            <a:ext cx="400050" cy="457200"/>
          </a:xfrm>
          <a:custGeom>
            <a:avLst/>
            <a:gdLst/>
            <a:ahLst/>
            <a:cxnLst/>
            <a:rect r="r" b="b" t="t" l="l"/>
            <a:pathLst>
              <a:path h="457200" w="400050">
                <a:moveTo>
                  <a:pt x="0" y="0"/>
                </a:moveTo>
                <a:lnTo>
                  <a:pt x="400050" y="0"/>
                </a:lnTo>
                <a:lnTo>
                  <a:pt x="400050" y="457200"/>
                </a:lnTo>
                <a:lnTo>
                  <a:pt x="0" y="457200"/>
                </a:lnTo>
                <a:lnTo>
                  <a:pt x="0" y="0"/>
                </a:lnTo>
                <a:close/>
              </a:path>
            </a:pathLst>
          </a:custGeom>
          <a:blipFill>
            <a:blip r:embed="rId6"/>
            <a:stretch>
              <a:fillRect l="0" t="0" r="0" b="-3125"/>
            </a:stretch>
          </a:blipFill>
        </p:spPr>
      </p:sp>
      <p:sp>
        <p:nvSpPr>
          <p:cNvPr name="Freeform 15" id="15" descr="image.png"/>
          <p:cNvSpPr/>
          <p:nvPr/>
        </p:nvSpPr>
        <p:spPr>
          <a:xfrm flipH="false" flipV="false" rot="0">
            <a:off x="6967385" y="4510611"/>
            <a:ext cx="400050" cy="457200"/>
          </a:xfrm>
          <a:custGeom>
            <a:avLst/>
            <a:gdLst/>
            <a:ahLst/>
            <a:cxnLst/>
            <a:rect r="r" b="b" t="t" l="l"/>
            <a:pathLst>
              <a:path h="457200" w="400050">
                <a:moveTo>
                  <a:pt x="0" y="0"/>
                </a:moveTo>
                <a:lnTo>
                  <a:pt x="400050" y="0"/>
                </a:lnTo>
                <a:lnTo>
                  <a:pt x="400050" y="457200"/>
                </a:lnTo>
                <a:lnTo>
                  <a:pt x="0" y="457200"/>
                </a:lnTo>
                <a:lnTo>
                  <a:pt x="0" y="0"/>
                </a:lnTo>
                <a:close/>
              </a:path>
            </a:pathLst>
          </a:custGeom>
          <a:blipFill>
            <a:blip r:embed="rId7"/>
            <a:stretch>
              <a:fillRect l="0" t="0" r="-433" b="0"/>
            </a:stretch>
          </a:blipFill>
        </p:spPr>
      </p:sp>
      <p:sp>
        <p:nvSpPr>
          <p:cNvPr name="Freeform 16" id="16" descr="image.png"/>
          <p:cNvSpPr/>
          <p:nvPr/>
        </p:nvSpPr>
        <p:spPr>
          <a:xfrm flipH="false" flipV="false" rot="0">
            <a:off x="12634836" y="4510611"/>
            <a:ext cx="457200" cy="457200"/>
          </a:xfrm>
          <a:custGeom>
            <a:avLst/>
            <a:gdLst/>
            <a:ahLst/>
            <a:cxnLst/>
            <a:rect r="r" b="b" t="t" l="l"/>
            <a:pathLst>
              <a:path h="457200" w="457200">
                <a:moveTo>
                  <a:pt x="0" y="0"/>
                </a:moveTo>
                <a:lnTo>
                  <a:pt x="457200" y="0"/>
                </a:lnTo>
                <a:lnTo>
                  <a:pt x="457200" y="457200"/>
                </a:lnTo>
                <a:lnTo>
                  <a:pt x="0" y="457200"/>
                </a:lnTo>
                <a:lnTo>
                  <a:pt x="0" y="0"/>
                </a:lnTo>
                <a:close/>
              </a:path>
            </a:pathLst>
          </a:custGeom>
          <a:blipFill>
            <a:blip r:embed="rId8"/>
            <a:stretch>
              <a:fillRect l="0" t="0" r="0" b="0"/>
            </a:stretch>
          </a:blipFill>
        </p:spPr>
      </p:sp>
      <p:sp>
        <p:nvSpPr>
          <p:cNvPr name="Freeform 17" id="17"/>
          <p:cNvSpPr/>
          <p:nvPr/>
        </p:nvSpPr>
        <p:spPr>
          <a:xfrm flipH="false" flipV="false" rot="0">
            <a:off x="16592485" y="601872"/>
            <a:ext cx="1333631" cy="1333631"/>
          </a:xfrm>
          <a:custGeom>
            <a:avLst/>
            <a:gdLst/>
            <a:ahLst/>
            <a:cxnLst/>
            <a:rect r="r" b="b" t="t" l="l"/>
            <a:pathLst>
              <a:path h="1333631" w="1333631">
                <a:moveTo>
                  <a:pt x="0" y="0"/>
                </a:moveTo>
                <a:lnTo>
                  <a:pt x="1333630" y="0"/>
                </a:lnTo>
                <a:lnTo>
                  <a:pt x="1333630" y="1333630"/>
                </a:lnTo>
                <a:lnTo>
                  <a:pt x="0" y="1333630"/>
                </a:lnTo>
                <a:lnTo>
                  <a:pt x="0" y="0"/>
                </a:lnTo>
                <a:close/>
              </a:path>
            </a:pathLst>
          </a:custGeom>
          <a:blipFill>
            <a:blip r:embed="rId9"/>
            <a:stretch>
              <a:fillRect l="0" t="0" r="0" b="0"/>
            </a:stretch>
          </a:blipFill>
        </p:spPr>
      </p:sp>
      <p:sp>
        <p:nvSpPr>
          <p:cNvPr name="TextBox 18" id="18"/>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Garuda"/>
                <a:ea typeface="Garuda"/>
                <a:cs typeface="Garuda"/>
                <a:sym typeface="Garuda"/>
              </a:rPr>
              <a:t>19</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704053" y="3516068"/>
            <a:ext cx="4069599" cy="4592048"/>
          </a:xfrm>
          <a:custGeom>
            <a:avLst/>
            <a:gdLst/>
            <a:ahLst/>
            <a:cxnLst/>
            <a:rect r="r" b="b" t="t" l="l"/>
            <a:pathLst>
              <a:path h="4592048" w="4069599">
                <a:moveTo>
                  <a:pt x="0" y="0"/>
                </a:moveTo>
                <a:lnTo>
                  <a:pt x="4069598" y="0"/>
                </a:lnTo>
                <a:lnTo>
                  <a:pt x="4069598" y="4592048"/>
                </a:lnTo>
                <a:lnTo>
                  <a:pt x="0" y="4592048"/>
                </a:lnTo>
                <a:lnTo>
                  <a:pt x="0" y="0"/>
                </a:lnTo>
                <a:close/>
              </a:path>
            </a:pathLst>
          </a:custGeom>
          <a:blipFill>
            <a:blip r:embed="rId2"/>
            <a:stretch>
              <a:fillRect l="-110652" t="-73565" r="-220604" b="-81228"/>
            </a:stretch>
          </a:blipFill>
        </p:spPr>
      </p:sp>
      <p:sp>
        <p:nvSpPr>
          <p:cNvPr name="Freeform 3" id="3"/>
          <p:cNvSpPr/>
          <p:nvPr/>
        </p:nvSpPr>
        <p:spPr>
          <a:xfrm flipH="false" flipV="false" rot="0">
            <a:off x="836957" y="711663"/>
            <a:ext cx="1370123" cy="1370123"/>
          </a:xfrm>
          <a:custGeom>
            <a:avLst/>
            <a:gdLst/>
            <a:ahLst/>
            <a:cxnLst/>
            <a:rect r="r" b="b" t="t" l="l"/>
            <a:pathLst>
              <a:path h="1370123" w="1370123">
                <a:moveTo>
                  <a:pt x="0" y="0"/>
                </a:moveTo>
                <a:lnTo>
                  <a:pt x="1370123" y="0"/>
                </a:lnTo>
                <a:lnTo>
                  <a:pt x="1370123" y="1370123"/>
                </a:lnTo>
                <a:lnTo>
                  <a:pt x="0" y="1370123"/>
                </a:lnTo>
                <a:lnTo>
                  <a:pt x="0" y="0"/>
                </a:lnTo>
                <a:close/>
              </a:path>
            </a:pathLst>
          </a:custGeom>
          <a:blipFill>
            <a:blip r:embed="rId3"/>
            <a:stretch>
              <a:fillRect l="0" t="0" r="0" b="0"/>
            </a:stretch>
          </a:blipFill>
        </p:spPr>
      </p:sp>
      <p:sp>
        <p:nvSpPr>
          <p:cNvPr name="TextBox 4" id="4"/>
          <p:cNvSpPr txBox="true"/>
          <p:nvPr/>
        </p:nvSpPr>
        <p:spPr>
          <a:xfrm rot="0">
            <a:off x="4257616" y="1397181"/>
            <a:ext cx="10227991" cy="1829718"/>
          </a:xfrm>
          <a:prstGeom prst="rect">
            <a:avLst/>
          </a:prstGeom>
        </p:spPr>
        <p:txBody>
          <a:bodyPr anchor="t" rtlCol="false" tIns="0" lIns="0" bIns="0" rIns="0">
            <a:spAutoFit/>
          </a:bodyPr>
          <a:lstStyle/>
          <a:p>
            <a:pPr algn="l" marL="0" indent="0" lvl="0">
              <a:lnSpc>
                <a:spcPts val="15403"/>
              </a:lnSpc>
              <a:spcBef>
                <a:spcPct val="0"/>
              </a:spcBef>
            </a:pPr>
            <a:r>
              <a:rPr lang="en-US" sz="9173" strike="noStrike" u="none">
                <a:solidFill>
                  <a:srgbClr val="174DA1"/>
                </a:solidFill>
                <a:latin typeface="Arimo"/>
                <a:ea typeface="Arimo"/>
                <a:cs typeface="Arimo"/>
                <a:sym typeface="Arimo"/>
              </a:rPr>
              <a:t>AI &amp; Generative AI</a:t>
            </a:r>
          </a:p>
        </p:txBody>
      </p:sp>
      <p:sp>
        <p:nvSpPr>
          <p:cNvPr name="TextBox 5" id="5"/>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Garuda"/>
                <a:ea typeface="Garuda"/>
                <a:cs typeface="Garuda"/>
                <a:sym typeface="Garuda"/>
              </a:rPr>
              <a:t>2</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214438" y="742950"/>
            <a:ext cx="14239364" cy="1841754"/>
          </a:xfrm>
          <a:prstGeom prst="rect">
            <a:avLst/>
          </a:prstGeom>
        </p:spPr>
        <p:txBody>
          <a:bodyPr anchor="t" rtlCol="false" tIns="0" lIns="0" bIns="0" rIns="0">
            <a:spAutoFit/>
          </a:bodyPr>
          <a:lstStyle/>
          <a:p>
            <a:pPr algn="l">
              <a:lnSpc>
                <a:spcPts val="7488"/>
              </a:lnSpc>
            </a:pPr>
            <a:r>
              <a:rPr lang="en-US" b="true" sz="5200">
                <a:solidFill>
                  <a:srgbClr val="0F172A"/>
                </a:solidFill>
                <a:latin typeface="Sarabun Bold"/>
                <a:ea typeface="Sarabun Bold"/>
                <a:cs typeface="Sarabun Bold"/>
                <a:sym typeface="Sarabun Bold"/>
              </a:rPr>
              <a:t>Case 2: Reviewing Expense Transactions</a:t>
            </a:r>
          </a:p>
          <a:p>
            <a:pPr algn="l">
              <a:lnSpc>
                <a:spcPts val="7488"/>
              </a:lnSpc>
            </a:pPr>
            <a:r>
              <a:rPr lang="en-US" b="true" sz="5200">
                <a:solidFill>
                  <a:srgbClr val="0F172A"/>
                </a:solidFill>
                <a:latin typeface="Sarabun Bold"/>
                <a:ea typeface="Sarabun Bold"/>
                <a:cs typeface="Sarabun Bold"/>
                <a:sym typeface="Sarabun Bold"/>
              </a:rPr>
              <a:t> </a:t>
            </a:r>
          </a:p>
        </p:txBody>
      </p:sp>
      <p:grpSp>
        <p:nvGrpSpPr>
          <p:cNvPr name="Group 3" id="3"/>
          <p:cNvGrpSpPr/>
          <p:nvPr/>
        </p:nvGrpSpPr>
        <p:grpSpPr>
          <a:xfrm rot="0">
            <a:off x="857250" y="857250"/>
            <a:ext cx="142875" cy="822874"/>
            <a:chOff x="0" y="0"/>
            <a:chExt cx="190500" cy="1097166"/>
          </a:xfrm>
        </p:grpSpPr>
        <p:sp>
          <p:nvSpPr>
            <p:cNvPr name="Freeform 4" id="4"/>
            <p:cNvSpPr/>
            <p:nvPr/>
          </p:nvSpPr>
          <p:spPr>
            <a:xfrm flipH="false" flipV="false" rot="0">
              <a:off x="0" y="0"/>
              <a:ext cx="190500" cy="1097153"/>
            </a:xfrm>
            <a:custGeom>
              <a:avLst/>
              <a:gdLst/>
              <a:ahLst/>
              <a:cxnLst/>
              <a:rect r="r" b="b" t="t" l="l"/>
              <a:pathLst>
                <a:path h="1097153" w="190500">
                  <a:moveTo>
                    <a:pt x="0" y="0"/>
                  </a:moveTo>
                  <a:lnTo>
                    <a:pt x="190500" y="0"/>
                  </a:lnTo>
                  <a:lnTo>
                    <a:pt x="190500" y="1097153"/>
                  </a:lnTo>
                  <a:lnTo>
                    <a:pt x="0" y="1097153"/>
                  </a:lnTo>
                  <a:close/>
                </a:path>
              </a:pathLst>
            </a:custGeom>
            <a:solidFill>
              <a:srgbClr val="EAB308"/>
            </a:solidFill>
          </p:spPr>
        </p:sp>
      </p:grpSp>
      <p:sp>
        <p:nvSpPr>
          <p:cNvPr name="TextBox 5" id="5"/>
          <p:cNvSpPr txBox="true"/>
          <p:nvPr/>
        </p:nvSpPr>
        <p:spPr>
          <a:xfrm rot="0">
            <a:off x="857250" y="3977211"/>
            <a:ext cx="5200650" cy="624154"/>
          </a:xfrm>
          <a:prstGeom prst="rect">
            <a:avLst/>
          </a:prstGeom>
        </p:spPr>
        <p:txBody>
          <a:bodyPr anchor="t" rtlCol="false" tIns="0" lIns="0" bIns="0" rIns="0">
            <a:spAutoFit/>
          </a:bodyPr>
          <a:lstStyle/>
          <a:p>
            <a:pPr algn="l">
              <a:lnSpc>
                <a:spcPts val="5180"/>
              </a:lnSpc>
            </a:pPr>
            <a:r>
              <a:rPr lang="en-US" sz="3600">
                <a:solidFill>
                  <a:srgbClr val="3B82F6"/>
                </a:solidFill>
                <a:latin typeface="Sarabun"/>
                <a:ea typeface="Sarabun"/>
                <a:cs typeface="Sarabun"/>
                <a:sym typeface="Sarabun"/>
              </a:rPr>
              <a:t>Mission: Detect Anomalies</a:t>
            </a:r>
          </a:p>
        </p:txBody>
      </p:sp>
      <p:sp>
        <p:nvSpPr>
          <p:cNvPr name="TextBox 6" id="6"/>
          <p:cNvSpPr txBox="true"/>
          <p:nvPr/>
        </p:nvSpPr>
        <p:spPr>
          <a:xfrm rot="0">
            <a:off x="857250" y="4925759"/>
            <a:ext cx="10457770" cy="1002030"/>
          </a:xfrm>
          <a:prstGeom prst="rect">
            <a:avLst/>
          </a:prstGeom>
        </p:spPr>
        <p:txBody>
          <a:bodyPr anchor="t" rtlCol="false" tIns="0" lIns="0" bIns="0" rIns="0">
            <a:spAutoFit/>
          </a:bodyPr>
          <a:lstStyle/>
          <a:p>
            <a:pPr algn="l">
              <a:lnSpc>
                <a:spcPts val="4094"/>
              </a:lnSpc>
            </a:pPr>
            <a:r>
              <a:rPr lang="en-US" sz="2925">
                <a:solidFill>
                  <a:srgbClr val="334155"/>
                </a:solidFill>
                <a:latin typeface="Sarabun"/>
                <a:ea typeface="Sarabun"/>
                <a:cs typeface="Sarabun"/>
                <a:sym typeface="Sarabun"/>
              </a:rPr>
              <a:t>Transaction data ranging from approximately 10,000 to 1,000,000 rows in Excel.</a:t>
            </a:r>
          </a:p>
        </p:txBody>
      </p:sp>
      <p:sp>
        <p:nvSpPr>
          <p:cNvPr name="TextBox 7" id="7"/>
          <p:cNvSpPr txBox="true"/>
          <p:nvPr/>
        </p:nvSpPr>
        <p:spPr>
          <a:xfrm rot="0">
            <a:off x="857250" y="6142006"/>
            <a:ext cx="7929562" cy="845153"/>
          </a:xfrm>
          <a:prstGeom prst="rect">
            <a:avLst/>
          </a:prstGeom>
        </p:spPr>
        <p:txBody>
          <a:bodyPr anchor="t" rtlCol="false" tIns="0" lIns="0" bIns="0" rIns="0">
            <a:spAutoFit/>
          </a:bodyPr>
          <a:lstStyle/>
          <a:p>
            <a:pPr algn="l">
              <a:lnSpc>
                <a:spcPts val="3305"/>
              </a:lnSpc>
            </a:pPr>
            <a:r>
              <a:rPr lang="en-US" sz="2925">
                <a:solidFill>
                  <a:srgbClr val="334155"/>
                </a:solidFill>
                <a:latin typeface="Sarabun"/>
                <a:ea typeface="Sarabun"/>
                <a:cs typeface="Sarabun"/>
                <a:sym typeface="Sarabun"/>
              </a:rPr>
              <a:t>Current issue: Sampling methods may fail to detect hidden irregular transactions.</a:t>
            </a:r>
          </a:p>
        </p:txBody>
      </p:sp>
      <p:sp>
        <p:nvSpPr>
          <p:cNvPr name="Freeform 8" id="8" descr="image.png"/>
          <p:cNvSpPr/>
          <p:nvPr/>
        </p:nvSpPr>
        <p:spPr>
          <a:xfrm flipH="false" flipV="false" rot="0">
            <a:off x="12537281" y="4840557"/>
            <a:ext cx="1714500" cy="1714500"/>
          </a:xfrm>
          <a:custGeom>
            <a:avLst/>
            <a:gdLst/>
            <a:ahLst/>
            <a:cxnLst/>
            <a:rect r="r" b="b" t="t" l="l"/>
            <a:pathLst>
              <a:path h="1714500" w="1714500">
                <a:moveTo>
                  <a:pt x="0" y="0"/>
                </a:moveTo>
                <a:lnTo>
                  <a:pt x="1714500" y="0"/>
                </a:lnTo>
                <a:lnTo>
                  <a:pt x="1714500" y="1714500"/>
                </a:lnTo>
                <a:lnTo>
                  <a:pt x="0" y="1714500"/>
                </a:lnTo>
                <a:lnTo>
                  <a:pt x="0" y="0"/>
                </a:lnTo>
                <a:close/>
              </a:path>
            </a:pathLst>
          </a:custGeom>
          <a:blipFill>
            <a:blip r:embed="rId3"/>
            <a:stretch>
              <a:fillRect l="0" t="0" r="0" b="0"/>
            </a:stretch>
          </a:blipFill>
        </p:spPr>
      </p:sp>
      <p:sp>
        <p:nvSpPr>
          <p:cNvPr name="Freeform 9" id="9"/>
          <p:cNvSpPr/>
          <p:nvPr/>
        </p:nvSpPr>
        <p:spPr>
          <a:xfrm flipH="false" flipV="false" rot="0">
            <a:off x="16592485" y="601872"/>
            <a:ext cx="1333631" cy="1333631"/>
          </a:xfrm>
          <a:custGeom>
            <a:avLst/>
            <a:gdLst/>
            <a:ahLst/>
            <a:cxnLst/>
            <a:rect r="r" b="b" t="t" l="l"/>
            <a:pathLst>
              <a:path h="1333631" w="1333631">
                <a:moveTo>
                  <a:pt x="0" y="0"/>
                </a:moveTo>
                <a:lnTo>
                  <a:pt x="1333630" y="0"/>
                </a:lnTo>
                <a:lnTo>
                  <a:pt x="1333630" y="1333630"/>
                </a:lnTo>
                <a:lnTo>
                  <a:pt x="0" y="1333630"/>
                </a:lnTo>
                <a:lnTo>
                  <a:pt x="0" y="0"/>
                </a:lnTo>
                <a:close/>
              </a:path>
            </a:pathLst>
          </a:custGeom>
          <a:blipFill>
            <a:blip r:embed="rId4"/>
            <a:stretch>
              <a:fillRect l="0" t="0" r="0" b="0"/>
            </a:stretch>
          </a:blipFill>
        </p:spPr>
      </p:sp>
      <p:sp>
        <p:nvSpPr>
          <p:cNvPr name="TextBox 10" id="10"/>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Garuda"/>
                <a:ea typeface="Garuda"/>
                <a:cs typeface="Garuda"/>
                <a:sym typeface="Garuda"/>
              </a:rPr>
              <a:t>20</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214438" y="733425"/>
            <a:ext cx="17027128" cy="946699"/>
          </a:xfrm>
          <a:prstGeom prst="rect">
            <a:avLst/>
          </a:prstGeom>
        </p:spPr>
        <p:txBody>
          <a:bodyPr anchor="t" rtlCol="false" tIns="0" lIns="0" bIns="0" rIns="0">
            <a:spAutoFit/>
          </a:bodyPr>
          <a:lstStyle/>
          <a:p>
            <a:pPr algn="l">
              <a:lnSpc>
                <a:spcPts val="7775"/>
              </a:lnSpc>
            </a:pPr>
            <a:r>
              <a:rPr lang="en-US" b="true" sz="5400">
                <a:solidFill>
                  <a:srgbClr val="0F172A"/>
                </a:solidFill>
                <a:latin typeface="Sarabun Bold"/>
                <a:ea typeface="Sarabun Bold"/>
                <a:cs typeface="Sarabun Bold"/>
                <a:sym typeface="Sarabun Bold"/>
              </a:rPr>
              <a:t>Case 2: Workflow (Excel + AI)</a:t>
            </a:r>
          </a:p>
        </p:txBody>
      </p:sp>
      <p:grpSp>
        <p:nvGrpSpPr>
          <p:cNvPr name="Group 3" id="3"/>
          <p:cNvGrpSpPr/>
          <p:nvPr/>
        </p:nvGrpSpPr>
        <p:grpSpPr>
          <a:xfrm rot="0">
            <a:off x="857250" y="857250"/>
            <a:ext cx="142875" cy="822874"/>
            <a:chOff x="0" y="0"/>
            <a:chExt cx="190500" cy="1097166"/>
          </a:xfrm>
        </p:grpSpPr>
        <p:sp>
          <p:nvSpPr>
            <p:cNvPr name="Freeform 4" id="4"/>
            <p:cNvSpPr/>
            <p:nvPr/>
          </p:nvSpPr>
          <p:spPr>
            <a:xfrm flipH="false" flipV="false" rot="0">
              <a:off x="0" y="0"/>
              <a:ext cx="190500" cy="1097153"/>
            </a:xfrm>
            <a:custGeom>
              <a:avLst/>
              <a:gdLst/>
              <a:ahLst/>
              <a:cxnLst/>
              <a:rect r="r" b="b" t="t" l="l"/>
              <a:pathLst>
                <a:path h="1097153" w="190500">
                  <a:moveTo>
                    <a:pt x="0" y="0"/>
                  </a:moveTo>
                  <a:lnTo>
                    <a:pt x="190500" y="0"/>
                  </a:lnTo>
                  <a:lnTo>
                    <a:pt x="190500" y="1097153"/>
                  </a:lnTo>
                  <a:lnTo>
                    <a:pt x="0" y="1097153"/>
                  </a:lnTo>
                  <a:close/>
                </a:path>
              </a:pathLst>
            </a:custGeom>
            <a:solidFill>
              <a:srgbClr val="EAB308"/>
            </a:solidFill>
          </p:spPr>
        </p:sp>
      </p:grpSp>
      <p:sp>
        <p:nvSpPr>
          <p:cNvPr name="Freeform 5" id="5" descr="image.png"/>
          <p:cNvSpPr/>
          <p:nvPr/>
        </p:nvSpPr>
        <p:spPr>
          <a:xfrm flipH="false" flipV="false" rot="0">
            <a:off x="6557962" y="4704826"/>
            <a:ext cx="371475" cy="428625"/>
          </a:xfrm>
          <a:custGeom>
            <a:avLst/>
            <a:gdLst/>
            <a:ahLst/>
            <a:cxnLst/>
            <a:rect r="r" b="b" t="t" l="l"/>
            <a:pathLst>
              <a:path h="428625" w="371475">
                <a:moveTo>
                  <a:pt x="0" y="0"/>
                </a:moveTo>
                <a:lnTo>
                  <a:pt x="371476" y="0"/>
                </a:lnTo>
                <a:lnTo>
                  <a:pt x="371476" y="428625"/>
                </a:lnTo>
                <a:lnTo>
                  <a:pt x="0" y="428625"/>
                </a:lnTo>
                <a:lnTo>
                  <a:pt x="0" y="0"/>
                </a:lnTo>
                <a:close/>
              </a:path>
            </a:pathLst>
          </a:custGeom>
          <a:blipFill>
            <a:blip r:embed="rId3"/>
            <a:stretch>
              <a:fillRect l="0" t="0" r="0" b="-3333"/>
            </a:stretch>
          </a:blipFill>
        </p:spPr>
      </p:sp>
      <p:sp>
        <p:nvSpPr>
          <p:cNvPr name="Freeform 6" id="6" descr="image.png"/>
          <p:cNvSpPr/>
          <p:nvPr/>
        </p:nvSpPr>
        <p:spPr>
          <a:xfrm flipH="false" flipV="false" rot="0">
            <a:off x="11215688" y="4704826"/>
            <a:ext cx="371475" cy="428625"/>
          </a:xfrm>
          <a:custGeom>
            <a:avLst/>
            <a:gdLst/>
            <a:ahLst/>
            <a:cxnLst/>
            <a:rect r="r" b="b" t="t" l="l"/>
            <a:pathLst>
              <a:path h="428625" w="371475">
                <a:moveTo>
                  <a:pt x="0" y="0"/>
                </a:moveTo>
                <a:lnTo>
                  <a:pt x="371474" y="0"/>
                </a:lnTo>
                <a:lnTo>
                  <a:pt x="371474" y="428625"/>
                </a:lnTo>
                <a:lnTo>
                  <a:pt x="0" y="428625"/>
                </a:lnTo>
                <a:lnTo>
                  <a:pt x="0" y="0"/>
                </a:lnTo>
                <a:close/>
              </a:path>
            </a:pathLst>
          </a:custGeom>
          <a:blipFill>
            <a:blip r:embed="rId3"/>
            <a:stretch>
              <a:fillRect l="0" t="0" r="0" b="-3333"/>
            </a:stretch>
          </a:blipFill>
        </p:spPr>
      </p:sp>
      <p:sp>
        <p:nvSpPr>
          <p:cNvPr name="Freeform 7" id="7" descr="image.png"/>
          <p:cNvSpPr/>
          <p:nvPr/>
        </p:nvSpPr>
        <p:spPr>
          <a:xfrm flipH="false" flipV="false" rot="0">
            <a:off x="4143375" y="3971925"/>
            <a:ext cx="542925" cy="714375"/>
          </a:xfrm>
          <a:custGeom>
            <a:avLst/>
            <a:gdLst/>
            <a:ahLst/>
            <a:cxnLst/>
            <a:rect r="r" b="b" t="t" l="l"/>
            <a:pathLst>
              <a:path h="714375" w="542925">
                <a:moveTo>
                  <a:pt x="0" y="0"/>
                </a:moveTo>
                <a:lnTo>
                  <a:pt x="542925" y="0"/>
                </a:lnTo>
                <a:lnTo>
                  <a:pt x="542925" y="714375"/>
                </a:lnTo>
                <a:lnTo>
                  <a:pt x="0" y="714375"/>
                </a:lnTo>
                <a:lnTo>
                  <a:pt x="0" y="0"/>
                </a:lnTo>
                <a:close/>
              </a:path>
            </a:pathLst>
          </a:custGeom>
          <a:blipFill>
            <a:blip r:embed="rId4"/>
            <a:stretch>
              <a:fillRect l="0" t="0" r="0" b="0"/>
            </a:stretch>
          </a:blipFill>
        </p:spPr>
      </p:sp>
      <p:sp>
        <p:nvSpPr>
          <p:cNvPr name="TextBox 8" id="8"/>
          <p:cNvSpPr txBox="true"/>
          <p:nvPr/>
        </p:nvSpPr>
        <p:spPr>
          <a:xfrm rot="0">
            <a:off x="3143250" y="4857750"/>
            <a:ext cx="2686050" cy="794299"/>
          </a:xfrm>
          <a:prstGeom prst="rect">
            <a:avLst/>
          </a:prstGeom>
        </p:spPr>
        <p:txBody>
          <a:bodyPr anchor="t" rtlCol="false" tIns="0" lIns="0" bIns="0" rIns="0">
            <a:spAutoFit/>
          </a:bodyPr>
          <a:lstStyle/>
          <a:p>
            <a:pPr algn="ctr">
              <a:lnSpc>
                <a:spcPts val="5616"/>
              </a:lnSpc>
            </a:pPr>
            <a:r>
              <a:rPr lang="en-US" sz="2925">
                <a:solidFill>
                  <a:srgbClr val="334155"/>
                </a:solidFill>
                <a:latin typeface="Sarabun"/>
                <a:ea typeface="Sarabun"/>
                <a:cs typeface="Sarabun"/>
                <a:sym typeface="Sarabun"/>
              </a:rPr>
              <a:t>1. Export Excel</a:t>
            </a:r>
          </a:p>
        </p:txBody>
      </p:sp>
      <p:sp>
        <p:nvSpPr>
          <p:cNvPr name="Freeform 9" id="9" descr="image.png"/>
          <p:cNvSpPr/>
          <p:nvPr/>
        </p:nvSpPr>
        <p:spPr>
          <a:xfrm flipH="false" flipV="false" rot="0">
            <a:off x="8715375" y="3971925"/>
            <a:ext cx="714375" cy="714375"/>
          </a:xfrm>
          <a:custGeom>
            <a:avLst/>
            <a:gdLst/>
            <a:ahLst/>
            <a:cxnLst/>
            <a:rect r="r" b="b" t="t" l="l"/>
            <a:pathLst>
              <a:path h="714375" w="714375">
                <a:moveTo>
                  <a:pt x="0" y="0"/>
                </a:moveTo>
                <a:lnTo>
                  <a:pt x="714375" y="0"/>
                </a:lnTo>
                <a:lnTo>
                  <a:pt x="714375" y="714375"/>
                </a:lnTo>
                <a:lnTo>
                  <a:pt x="0" y="714375"/>
                </a:lnTo>
                <a:lnTo>
                  <a:pt x="0" y="0"/>
                </a:lnTo>
                <a:close/>
              </a:path>
            </a:pathLst>
          </a:custGeom>
          <a:blipFill>
            <a:blip r:embed="rId5"/>
            <a:stretch>
              <a:fillRect l="0" t="0" r="0" b="0"/>
            </a:stretch>
          </a:blipFill>
        </p:spPr>
      </p:sp>
      <p:sp>
        <p:nvSpPr>
          <p:cNvPr name="TextBox 10" id="10"/>
          <p:cNvSpPr txBox="true"/>
          <p:nvPr/>
        </p:nvSpPr>
        <p:spPr>
          <a:xfrm rot="0">
            <a:off x="7800975" y="4857750"/>
            <a:ext cx="2686050" cy="794299"/>
          </a:xfrm>
          <a:prstGeom prst="rect">
            <a:avLst/>
          </a:prstGeom>
        </p:spPr>
        <p:txBody>
          <a:bodyPr anchor="t" rtlCol="false" tIns="0" lIns="0" bIns="0" rIns="0">
            <a:spAutoFit/>
          </a:bodyPr>
          <a:lstStyle/>
          <a:p>
            <a:pPr algn="ctr">
              <a:lnSpc>
                <a:spcPts val="5616"/>
              </a:lnSpc>
            </a:pPr>
            <a:r>
              <a:rPr lang="en-US" sz="2925">
                <a:solidFill>
                  <a:srgbClr val="334155"/>
                </a:solidFill>
                <a:latin typeface="Sarabun"/>
                <a:ea typeface="Sarabun"/>
                <a:cs typeface="Sarabun"/>
                <a:sym typeface="Sarabun"/>
              </a:rPr>
              <a:t>2. Save as CSV</a:t>
            </a:r>
          </a:p>
        </p:txBody>
      </p:sp>
      <p:sp>
        <p:nvSpPr>
          <p:cNvPr name="Freeform 11" id="11" descr="image.png"/>
          <p:cNvSpPr/>
          <p:nvPr/>
        </p:nvSpPr>
        <p:spPr>
          <a:xfrm flipH="false" flipV="false" rot="0">
            <a:off x="13280231" y="3377651"/>
            <a:ext cx="900112" cy="714375"/>
          </a:xfrm>
          <a:custGeom>
            <a:avLst/>
            <a:gdLst/>
            <a:ahLst/>
            <a:cxnLst/>
            <a:rect r="r" b="b" t="t" l="l"/>
            <a:pathLst>
              <a:path h="714375" w="900112">
                <a:moveTo>
                  <a:pt x="0" y="0"/>
                </a:moveTo>
                <a:lnTo>
                  <a:pt x="900113" y="0"/>
                </a:lnTo>
                <a:lnTo>
                  <a:pt x="900113" y="714375"/>
                </a:lnTo>
                <a:lnTo>
                  <a:pt x="0" y="714375"/>
                </a:lnTo>
                <a:lnTo>
                  <a:pt x="0" y="0"/>
                </a:lnTo>
                <a:close/>
              </a:path>
            </a:pathLst>
          </a:custGeom>
          <a:blipFill>
            <a:blip r:embed="rId6"/>
            <a:stretch>
              <a:fillRect l="0" t="0" r="0" b="-406"/>
            </a:stretch>
          </a:blipFill>
        </p:spPr>
      </p:sp>
      <p:sp>
        <p:nvSpPr>
          <p:cNvPr name="TextBox 12" id="12"/>
          <p:cNvSpPr txBox="true"/>
          <p:nvPr/>
        </p:nvSpPr>
        <p:spPr>
          <a:xfrm rot="0">
            <a:off x="12458700" y="4263476"/>
            <a:ext cx="3756816" cy="1342263"/>
          </a:xfrm>
          <a:prstGeom prst="rect">
            <a:avLst/>
          </a:prstGeom>
        </p:spPr>
        <p:txBody>
          <a:bodyPr anchor="t" rtlCol="false" tIns="0" lIns="0" bIns="0" rIns="0">
            <a:spAutoFit/>
          </a:bodyPr>
          <a:lstStyle/>
          <a:p>
            <a:pPr algn="ctr">
              <a:lnSpc>
                <a:spcPts val="5616"/>
              </a:lnSpc>
            </a:pPr>
            <a:r>
              <a:rPr lang="en-US" sz="2925">
                <a:solidFill>
                  <a:srgbClr val="334155"/>
                </a:solidFill>
                <a:latin typeface="Sarabun"/>
                <a:ea typeface="Sarabun"/>
                <a:cs typeface="Sarabun"/>
                <a:sym typeface="Sarabun"/>
              </a:rPr>
              <a:t>3. Upload to AI (Data Analysis Mode)</a:t>
            </a:r>
          </a:p>
        </p:txBody>
      </p:sp>
      <p:sp>
        <p:nvSpPr>
          <p:cNvPr name="Freeform 13" id="13"/>
          <p:cNvSpPr/>
          <p:nvPr/>
        </p:nvSpPr>
        <p:spPr>
          <a:xfrm flipH="false" flipV="false" rot="0">
            <a:off x="16592485" y="601872"/>
            <a:ext cx="1333631" cy="1333631"/>
          </a:xfrm>
          <a:custGeom>
            <a:avLst/>
            <a:gdLst/>
            <a:ahLst/>
            <a:cxnLst/>
            <a:rect r="r" b="b" t="t" l="l"/>
            <a:pathLst>
              <a:path h="1333631" w="1333631">
                <a:moveTo>
                  <a:pt x="0" y="0"/>
                </a:moveTo>
                <a:lnTo>
                  <a:pt x="1333630" y="0"/>
                </a:lnTo>
                <a:lnTo>
                  <a:pt x="1333630" y="1333630"/>
                </a:lnTo>
                <a:lnTo>
                  <a:pt x="0" y="1333630"/>
                </a:lnTo>
                <a:lnTo>
                  <a:pt x="0" y="0"/>
                </a:lnTo>
                <a:close/>
              </a:path>
            </a:pathLst>
          </a:custGeom>
          <a:blipFill>
            <a:blip r:embed="rId7"/>
            <a:stretch>
              <a:fillRect l="0" t="0" r="0" b="0"/>
            </a:stretch>
          </a:blipFill>
        </p:spPr>
      </p:sp>
      <p:sp>
        <p:nvSpPr>
          <p:cNvPr name="TextBox 14" id="14"/>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Garuda"/>
                <a:ea typeface="Garuda"/>
                <a:cs typeface="Garuda"/>
                <a:sym typeface="Garuda"/>
              </a:rPr>
              <a:t>21</a:t>
            </a:r>
          </a:p>
        </p:txBody>
      </p:sp>
      <p:grpSp>
        <p:nvGrpSpPr>
          <p:cNvPr name="Group 15" id="15"/>
          <p:cNvGrpSpPr/>
          <p:nvPr/>
        </p:nvGrpSpPr>
        <p:grpSpPr>
          <a:xfrm rot="0">
            <a:off x="1276383" y="6614074"/>
            <a:ext cx="15735235" cy="1595766"/>
            <a:chOff x="0" y="0"/>
            <a:chExt cx="4144259" cy="420284"/>
          </a:xfrm>
        </p:grpSpPr>
        <p:sp>
          <p:nvSpPr>
            <p:cNvPr name="Freeform 16" id="16"/>
            <p:cNvSpPr/>
            <p:nvPr/>
          </p:nvSpPr>
          <p:spPr>
            <a:xfrm flipH="false" flipV="false" rot="0">
              <a:off x="0" y="0"/>
              <a:ext cx="4144259" cy="420284"/>
            </a:xfrm>
            <a:custGeom>
              <a:avLst/>
              <a:gdLst/>
              <a:ahLst/>
              <a:cxnLst/>
              <a:rect r="r" b="b" t="t" l="l"/>
              <a:pathLst>
                <a:path h="420284" w="4144259">
                  <a:moveTo>
                    <a:pt x="0" y="0"/>
                  </a:moveTo>
                  <a:lnTo>
                    <a:pt x="4144259" y="0"/>
                  </a:lnTo>
                  <a:lnTo>
                    <a:pt x="4144259" y="420284"/>
                  </a:lnTo>
                  <a:lnTo>
                    <a:pt x="0" y="420284"/>
                  </a:lnTo>
                  <a:close/>
                </a:path>
              </a:pathLst>
            </a:custGeom>
            <a:solidFill>
              <a:srgbClr val="334155"/>
            </a:solidFill>
          </p:spPr>
        </p:sp>
        <p:sp>
          <p:nvSpPr>
            <p:cNvPr name="TextBox 17" id="17"/>
            <p:cNvSpPr txBox="true"/>
            <p:nvPr/>
          </p:nvSpPr>
          <p:spPr>
            <a:xfrm>
              <a:off x="0" y="-47625"/>
              <a:ext cx="4144259" cy="467909"/>
            </a:xfrm>
            <a:prstGeom prst="rect">
              <a:avLst/>
            </a:prstGeom>
          </p:spPr>
          <p:txBody>
            <a:bodyPr anchor="ctr" rtlCol="false" tIns="50800" lIns="50800" bIns="50800" rIns="50800"/>
            <a:lstStyle/>
            <a:p>
              <a:pPr algn="ctr">
                <a:lnSpc>
                  <a:spcPts val="2800"/>
                </a:lnSpc>
              </a:pPr>
            </a:p>
          </p:txBody>
        </p:sp>
      </p:grpSp>
      <p:sp>
        <p:nvSpPr>
          <p:cNvPr name="TextBox 18" id="18"/>
          <p:cNvSpPr txBox="true"/>
          <p:nvPr/>
        </p:nvSpPr>
        <p:spPr>
          <a:xfrm rot="0">
            <a:off x="1690559" y="6859825"/>
            <a:ext cx="14764007" cy="1047115"/>
          </a:xfrm>
          <a:prstGeom prst="rect">
            <a:avLst/>
          </a:prstGeom>
        </p:spPr>
        <p:txBody>
          <a:bodyPr anchor="t" rtlCol="false" tIns="0" lIns="0" bIns="0" rIns="0">
            <a:spAutoFit/>
          </a:bodyPr>
          <a:lstStyle/>
          <a:p>
            <a:pPr algn="ctr">
              <a:lnSpc>
                <a:spcPts val="4234"/>
              </a:lnSpc>
            </a:pPr>
            <a:r>
              <a:rPr lang="en-US" sz="3024">
                <a:solidFill>
                  <a:srgbClr val="B0DDEC"/>
                </a:solidFill>
                <a:latin typeface="Sarabun"/>
                <a:ea typeface="Sarabun"/>
                <a:cs typeface="Sarabun"/>
                <a:sym typeface="Sarabun"/>
              </a:rPr>
              <a:t>“Identify transactions with vague descriptions transactions with amounts ending in 000 or transactions that occurred on public holidays.”</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214438" y="733425"/>
            <a:ext cx="11117610" cy="940308"/>
          </a:xfrm>
          <a:prstGeom prst="rect">
            <a:avLst/>
          </a:prstGeom>
        </p:spPr>
        <p:txBody>
          <a:bodyPr anchor="t" rtlCol="false" tIns="0" lIns="0" bIns="0" rIns="0">
            <a:spAutoFit/>
          </a:bodyPr>
          <a:lstStyle/>
          <a:p>
            <a:pPr algn="l">
              <a:lnSpc>
                <a:spcPts val="7775"/>
              </a:lnSpc>
            </a:pPr>
            <a:r>
              <a:rPr lang="en-US" b="true" sz="5400">
                <a:solidFill>
                  <a:srgbClr val="0F172A"/>
                </a:solidFill>
                <a:latin typeface="Sarabun Bold"/>
                <a:ea typeface="Sarabun Bold"/>
                <a:cs typeface="Sarabun Bold"/>
                <a:sym typeface="Sarabun Bold"/>
              </a:rPr>
              <a:t>Case 2: AI Result (Possible Findings)</a:t>
            </a:r>
          </a:p>
        </p:txBody>
      </p:sp>
      <p:grpSp>
        <p:nvGrpSpPr>
          <p:cNvPr name="Group 3" id="3"/>
          <p:cNvGrpSpPr/>
          <p:nvPr/>
        </p:nvGrpSpPr>
        <p:grpSpPr>
          <a:xfrm rot="0">
            <a:off x="857250" y="857250"/>
            <a:ext cx="142875" cy="822874"/>
            <a:chOff x="0" y="0"/>
            <a:chExt cx="190500" cy="1097166"/>
          </a:xfrm>
        </p:grpSpPr>
        <p:sp>
          <p:nvSpPr>
            <p:cNvPr name="Freeform 4" id="4"/>
            <p:cNvSpPr/>
            <p:nvPr/>
          </p:nvSpPr>
          <p:spPr>
            <a:xfrm flipH="false" flipV="false" rot="0">
              <a:off x="0" y="0"/>
              <a:ext cx="190500" cy="1097153"/>
            </a:xfrm>
            <a:custGeom>
              <a:avLst/>
              <a:gdLst/>
              <a:ahLst/>
              <a:cxnLst/>
              <a:rect r="r" b="b" t="t" l="l"/>
              <a:pathLst>
                <a:path h="1097153" w="190500">
                  <a:moveTo>
                    <a:pt x="0" y="0"/>
                  </a:moveTo>
                  <a:lnTo>
                    <a:pt x="190500" y="0"/>
                  </a:lnTo>
                  <a:lnTo>
                    <a:pt x="190500" y="1097153"/>
                  </a:lnTo>
                  <a:lnTo>
                    <a:pt x="0" y="1097153"/>
                  </a:lnTo>
                  <a:close/>
                </a:path>
              </a:pathLst>
            </a:custGeom>
            <a:solidFill>
              <a:srgbClr val="EAB308"/>
            </a:solidFill>
          </p:spPr>
        </p:sp>
      </p:grpSp>
      <p:sp>
        <p:nvSpPr>
          <p:cNvPr name="TextBox 5" id="5"/>
          <p:cNvSpPr txBox="true"/>
          <p:nvPr/>
        </p:nvSpPr>
        <p:spPr>
          <a:xfrm rot="0">
            <a:off x="1143000" y="3707606"/>
            <a:ext cx="871538" cy="257175"/>
          </a:xfrm>
          <a:prstGeom prst="rect">
            <a:avLst/>
          </a:prstGeom>
        </p:spPr>
        <p:txBody>
          <a:bodyPr anchor="t" rtlCol="false" tIns="0" lIns="0" bIns="0" rIns="0">
            <a:spAutoFit/>
          </a:bodyPr>
          <a:lstStyle/>
          <a:p>
            <a:pPr algn="l">
              <a:lnSpc>
                <a:spcPts val="1889"/>
              </a:lnSpc>
            </a:pPr>
            <a:r>
              <a:rPr lang="en-US" sz="1575">
                <a:solidFill>
                  <a:srgbClr val="FFFFFF"/>
                </a:solidFill>
                <a:latin typeface="Sarabun"/>
                <a:ea typeface="Sarabun"/>
                <a:cs typeface="Sarabun"/>
                <a:sym typeface="Sarabun"/>
              </a:rPr>
              <a:t>AI Output</a:t>
            </a:r>
          </a:p>
        </p:txBody>
      </p:sp>
      <p:sp>
        <p:nvSpPr>
          <p:cNvPr name="TextBox 6" id="6"/>
          <p:cNvSpPr txBox="true"/>
          <p:nvPr/>
        </p:nvSpPr>
        <p:spPr>
          <a:xfrm rot="0">
            <a:off x="1190625" y="2913307"/>
            <a:ext cx="15830550" cy="637413"/>
          </a:xfrm>
          <a:prstGeom prst="rect">
            <a:avLst/>
          </a:prstGeom>
        </p:spPr>
        <p:txBody>
          <a:bodyPr anchor="t" rtlCol="false" tIns="0" lIns="0" bIns="0" rIns="0">
            <a:spAutoFit/>
          </a:bodyPr>
          <a:lstStyle/>
          <a:p>
            <a:pPr algn="l">
              <a:lnSpc>
                <a:spcPts val="5616"/>
              </a:lnSpc>
            </a:pPr>
            <a:r>
              <a:rPr lang="en-US" b="true" sz="2925">
                <a:solidFill>
                  <a:srgbClr val="334155"/>
                </a:solidFill>
                <a:latin typeface="Sarabun Bold"/>
                <a:ea typeface="Sarabun Bold"/>
                <a:cs typeface="Sarabun Bold"/>
                <a:sym typeface="Sarabun Bold"/>
              </a:rPr>
              <a:t>Suspicious Transaction  Identified </a:t>
            </a:r>
            <a:r>
              <a:rPr lang="en-US" b="true" sz="2925">
                <a:solidFill>
                  <a:srgbClr val="334155"/>
                </a:solidFill>
                <a:latin typeface="Sarabun Bold"/>
                <a:ea typeface="Sarabun Bold"/>
                <a:cs typeface="Sarabun Bold"/>
                <a:sym typeface="Sarabun Bold"/>
              </a:rPr>
              <a:t>(Flagged Transactions):</a:t>
            </a:r>
          </a:p>
        </p:txBody>
      </p:sp>
      <p:graphicFrame>
        <p:nvGraphicFramePr>
          <p:cNvPr name="Table 7" id="7"/>
          <p:cNvGraphicFramePr>
            <a:graphicFrameLocks noGrp="true"/>
          </p:cNvGraphicFramePr>
          <p:nvPr/>
        </p:nvGraphicFramePr>
        <p:xfrm>
          <a:off x="1524000" y="4143375"/>
          <a:ext cx="15792450" cy="2181225"/>
        </p:xfrm>
        <a:graphic>
          <a:graphicData uri="http://schemas.openxmlformats.org/drawingml/2006/table">
            <a:tbl>
              <a:tblPr/>
              <a:tblGrid>
                <a:gridCol w="2707250"/>
                <a:gridCol w="3717500"/>
                <a:gridCol w="2465792"/>
                <a:gridCol w="6901908"/>
              </a:tblGrid>
              <a:tr h="727075">
                <a:tc>
                  <a:txBody>
                    <a:bodyPr anchor="t" rtlCol="false"/>
                    <a:lstStyle/>
                    <a:p>
                      <a:pPr algn="l">
                        <a:lnSpc>
                          <a:spcPts val="2700"/>
                        </a:lnSpc>
                        <a:defRPr/>
                      </a:pPr>
                      <a:r>
                        <a:rPr lang="en-US" b="true" sz="2250">
                          <a:solidFill>
                            <a:srgbClr val="000000"/>
                          </a:solidFill>
                          <a:latin typeface="Sarabun Bold"/>
                          <a:ea typeface="Sarabun Bold"/>
                          <a:cs typeface="Sarabun Bold"/>
                          <a:sym typeface="Sarabun Bold"/>
                        </a:rPr>
                        <a:t>Date</a:t>
                      </a:r>
                      <a:endParaRPr lang="en-US" sz="1100"/>
                    </a:p>
                  </a:txBody>
                  <a:tcPr marL="63500" marR="63500" marT="63500" marB="635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4F81BD"/>
                    </a:solidFill>
                  </a:tcPr>
                </a:tc>
                <a:tc>
                  <a:txBody>
                    <a:bodyPr anchor="t" rtlCol="false"/>
                    <a:lstStyle/>
                    <a:p>
                      <a:pPr algn="l">
                        <a:lnSpc>
                          <a:spcPts val="2700"/>
                        </a:lnSpc>
                        <a:defRPr/>
                      </a:pPr>
                      <a:r>
                        <a:rPr lang="en-US" b="true" sz="2250">
                          <a:solidFill>
                            <a:srgbClr val="000000"/>
                          </a:solidFill>
                          <a:latin typeface="Sarabun Bold"/>
                          <a:ea typeface="Sarabun Bold"/>
                          <a:cs typeface="Sarabun Bold"/>
                          <a:sym typeface="Sarabun Bold"/>
                        </a:rPr>
                        <a:t>Descriptions </a:t>
                      </a:r>
                      <a:endParaRPr lang="en-US" sz="1100"/>
                    </a:p>
                  </a:txBody>
                  <a:tcPr marL="63500" marR="63500" marT="63500" marB="635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4F81BD"/>
                    </a:solidFill>
                  </a:tcPr>
                </a:tc>
                <a:tc>
                  <a:txBody>
                    <a:bodyPr anchor="t" rtlCol="false"/>
                    <a:lstStyle/>
                    <a:p>
                      <a:pPr algn="l">
                        <a:lnSpc>
                          <a:spcPts val="2700"/>
                        </a:lnSpc>
                        <a:defRPr/>
                      </a:pPr>
                      <a:r>
                        <a:rPr lang="en-US" sz="2250">
                          <a:solidFill>
                            <a:srgbClr val="000000"/>
                          </a:solidFill>
                          <a:latin typeface="Sarabun"/>
                          <a:ea typeface="Sarabun"/>
                          <a:cs typeface="Sarabun"/>
                          <a:sym typeface="Sarabun"/>
                        </a:rPr>
                        <a:t>Amount</a:t>
                      </a:r>
                      <a:endParaRPr lang="en-US" sz="1100"/>
                    </a:p>
                  </a:txBody>
                  <a:tcPr marL="63500" marR="63500" marT="63500" marB="635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4F81BD"/>
                    </a:solidFill>
                  </a:tcPr>
                </a:tc>
                <a:tc>
                  <a:txBody>
                    <a:bodyPr anchor="t" rtlCol="false"/>
                    <a:lstStyle/>
                    <a:p>
                      <a:pPr algn="l">
                        <a:lnSpc>
                          <a:spcPts val="2700"/>
                        </a:lnSpc>
                        <a:defRPr/>
                      </a:pPr>
                      <a:r>
                        <a:rPr lang="en-US" b="true" sz="2250">
                          <a:solidFill>
                            <a:srgbClr val="000000"/>
                          </a:solidFill>
                          <a:latin typeface="Sarabun Bold"/>
                          <a:ea typeface="Sarabun Bold"/>
                          <a:cs typeface="Sarabun Bold"/>
                          <a:sym typeface="Sarabun Bold"/>
                        </a:rPr>
                        <a:t>AI Remark</a:t>
                      </a:r>
                      <a:endParaRPr lang="en-US" sz="1100"/>
                    </a:p>
                  </a:txBody>
                  <a:tcPr marL="63500" marR="63500" marT="63500" marB="635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4F81BD"/>
                    </a:solidFill>
                  </a:tcPr>
                </a:tc>
              </a:tr>
              <a:tr h="727075">
                <a:tc>
                  <a:txBody>
                    <a:bodyPr anchor="t" rtlCol="false"/>
                    <a:lstStyle/>
                    <a:p>
                      <a:pPr algn="l">
                        <a:lnSpc>
                          <a:spcPts val="2700"/>
                        </a:lnSpc>
                        <a:defRPr/>
                      </a:pPr>
                      <a:r>
                        <a:rPr lang="en-US" sz="2250">
                          <a:solidFill>
                            <a:srgbClr val="000000"/>
                          </a:solidFill>
                          <a:latin typeface="Sarabun"/>
                          <a:ea typeface="Sarabun"/>
                          <a:cs typeface="Sarabun"/>
                          <a:sym typeface="Sarabun"/>
                        </a:rPr>
                        <a:t>12 Mar (SUN)</a:t>
                      </a:r>
                      <a:endParaRPr lang="en-US" sz="1100"/>
                    </a:p>
                  </a:txBody>
                  <a:tcPr marL="63500" marR="63500" marT="63500" marB="635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CFD7E7"/>
                    </a:solidFill>
                  </a:tcPr>
                </a:tc>
                <a:tc>
                  <a:txBody>
                    <a:bodyPr anchor="t" rtlCol="false"/>
                    <a:lstStyle/>
                    <a:p>
                      <a:pPr algn="l">
                        <a:lnSpc>
                          <a:spcPts val="2700"/>
                        </a:lnSpc>
                        <a:defRPr/>
                      </a:pPr>
                      <a:r>
                        <a:rPr lang="en-US" sz="2250">
                          <a:solidFill>
                            <a:srgbClr val="000000"/>
                          </a:solidFill>
                          <a:latin typeface="Sarabun"/>
                          <a:ea typeface="Sarabun"/>
                          <a:cs typeface="Sarabun"/>
                          <a:sym typeface="Sarabun"/>
                        </a:rPr>
                        <a:t>Banquet catering expense</a:t>
                      </a:r>
                      <a:endParaRPr lang="en-US" sz="1100"/>
                    </a:p>
                  </a:txBody>
                  <a:tcPr marL="63500" marR="63500" marT="63500" marB="635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CFD7E7"/>
                    </a:solidFill>
                  </a:tcPr>
                </a:tc>
                <a:tc>
                  <a:txBody>
                    <a:bodyPr anchor="t" rtlCol="false"/>
                    <a:lstStyle/>
                    <a:p>
                      <a:pPr algn="l">
                        <a:lnSpc>
                          <a:spcPts val="2700"/>
                        </a:lnSpc>
                        <a:defRPr/>
                      </a:pPr>
                      <a:r>
                        <a:rPr lang="en-US" sz="2250">
                          <a:solidFill>
                            <a:srgbClr val="000000"/>
                          </a:solidFill>
                          <a:latin typeface="Sarabun"/>
                          <a:ea typeface="Sarabun"/>
                          <a:cs typeface="Sarabun"/>
                          <a:sym typeface="Sarabun"/>
                        </a:rPr>
                        <a:t>50,000</a:t>
                      </a:r>
                      <a:endParaRPr lang="en-US" sz="1100"/>
                    </a:p>
                  </a:txBody>
                  <a:tcPr marL="63500" marR="63500" marT="63500" marB="635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CFD7E7"/>
                    </a:solidFill>
                  </a:tcPr>
                </a:tc>
                <a:tc>
                  <a:txBody>
                    <a:bodyPr anchor="t" rtlCol="false"/>
                    <a:lstStyle/>
                    <a:p>
                      <a:pPr algn="l">
                        <a:lnSpc>
                          <a:spcPts val="2700"/>
                        </a:lnSpc>
                        <a:defRPr/>
                      </a:pPr>
                      <a:r>
                        <a:rPr lang="en-US" sz="2250">
                          <a:solidFill>
                            <a:srgbClr val="D97706"/>
                          </a:solidFill>
                          <a:latin typeface="Sarabun"/>
                          <a:ea typeface="Sarabun"/>
                          <a:cs typeface="Sarabun"/>
                          <a:sym typeface="Sarabun"/>
                        </a:rPr>
                        <a:t>Holiday </a:t>
                      </a:r>
                      <a:r>
                        <a:rPr lang="en-US" sz="2250">
                          <a:solidFill>
                            <a:srgbClr val="D97706"/>
                          </a:solidFill>
                          <a:latin typeface="Sarabun"/>
                          <a:ea typeface="Sarabun"/>
                          <a:cs typeface="Sarabun"/>
                          <a:sym typeface="Sarabun"/>
                        </a:rPr>
                        <a:t>/High Amount / Unclear explanation</a:t>
                      </a:r>
                      <a:endParaRPr lang="en-US" sz="1100"/>
                    </a:p>
                  </a:txBody>
                  <a:tcPr marL="63500" marR="63500" marT="63500" marB="635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CFD7E7"/>
                    </a:solidFill>
                  </a:tcPr>
                </a:tc>
              </a:tr>
              <a:tr h="727075">
                <a:tc>
                  <a:txBody>
                    <a:bodyPr anchor="t" rtlCol="false"/>
                    <a:lstStyle/>
                    <a:p>
                      <a:pPr algn="l">
                        <a:lnSpc>
                          <a:spcPts val="2700"/>
                        </a:lnSpc>
                        <a:defRPr/>
                      </a:pPr>
                      <a:r>
                        <a:rPr lang="en-US" sz="2250">
                          <a:solidFill>
                            <a:srgbClr val="000000"/>
                          </a:solidFill>
                          <a:latin typeface="Sarabun"/>
                          <a:ea typeface="Sarabun"/>
                          <a:cs typeface="Sarabun"/>
                          <a:sym typeface="Sarabun"/>
                        </a:rPr>
                        <a:t>15 Apr (SAT)</a:t>
                      </a:r>
                      <a:endParaRPr lang="en-US" sz="1100"/>
                    </a:p>
                  </a:txBody>
                  <a:tcPr marL="63500" marR="63500" marT="63500" marB="635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E8ECF4"/>
                    </a:solidFill>
                  </a:tcPr>
                </a:tc>
                <a:tc>
                  <a:txBody>
                    <a:bodyPr anchor="t" rtlCol="false"/>
                    <a:lstStyle/>
                    <a:p>
                      <a:pPr algn="l">
                        <a:lnSpc>
                          <a:spcPts val="2700"/>
                        </a:lnSpc>
                        <a:defRPr/>
                      </a:pPr>
                      <a:r>
                        <a:rPr lang="en-US" sz="2250">
                          <a:solidFill>
                            <a:srgbClr val="000000"/>
                          </a:solidFill>
                          <a:latin typeface="Sarabun"/>
                          <a:ea typeface="Sarabun"/>
                          <a:cs typeface="Sarabun"/>
                          <a:sym typeface="Sarabun"/>
                        </a:rPr>
                        <a:t>Gift purchase expense</a:t>
                      </a:r>
                      <a:endParaRPr lang="en-US" sz="1100"/>
                    </a:p>
                  </a:txBody>
                  <a:tcPr marL="63500" marR="63500" marT="63500" marB="635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E8ECF4"/>
                    </a:solidFill>
                  </a:tcPr>
                </a:tc>
                <a:tc>
                  <a:txBody>
                    <a:bodyPr anchor="t" rtlCol="false"/>
                    <a:lstStyle/>
                    <a:p>
                      <a:pPr algn="l">
                        <a:lnSpc>
                          <a:spcPts val="2700"/>
                        </a:lnSpc>
                        <a:defRPr/>
                      </a:pPr>
                      <a:r>
                        <a:rPr lang="en-US" sz="2250">
                          <a:solidFill>
                            <a:srgbClr val="000000"/>
                          </a:solidFill>
                          <a:latin typeface="Sarabun"/>
                          <a:ea typeface="Sarabun"/>
                          <a:cs typeface="Sarabun"/>
                          <a:sym typeface="Sarabun"/>
                        </a:rPr>
                        <a:t>20,000</a:t>
                      </a:r>
                      <a:endParaRPr lang="en-US" sz="1100"/>
                    </a:p>
                  </a:txBody>
                  <a:tcPr marL="63500" marR="63500" marT="63500" marB="635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E8ECF4"/>
                    </a:solidFill>
                  </a:tcPr>
                </a:tc>
                <a:tc>
                  <a:txBody>
                    <a:bodyPr anchor="t" rtlCol="false"/>
                    <a:lstStyle/>
                    <a:p>
                      <a:pPr algn="l">
                        <a:lnSpc>
                          <a:spcPts val="2700"/>
                        </a:lnSpc>
                        <a:defRPr/>
                      </a:pPr>
                      <a:r>
                        <a:rPr lang="en-US" sz="2250">
                          <a:solidFill>
                            <a:srgbClr val="D97706"/>
                          </a:solidFill>
                          <a:latin typeface="Sarabun"/>
                          <a:ea typeface="Sarabun"/>
                          <a:cs typeface="Sarabun"/>
                          <a:sym typeface="Sarabun"/>
                        </a:rPr>
                        <a:t>Songkran festival / Possibly non-official expense</a:t>
                      </a:r>
                      <a:endParaRPr lang="en-US" sz="1100"/>
                    </a:p>
                  </a:txBody>
                  <a:tcPr marL="63500" marR="63500" marT="63500" marB="635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E8ECF4"/>
                    </a:solidFill>
                  </a:tcPr>
                </a:tc>
              </a:tr>
            </a:tbl>
          </a:graphicData>
        </a:graphic>
      </p:graphicFrame>
      <p:sp>
        <p:nvSpPr>
          <p:cNvPr name="Freeform 8" id="8"/>
          <p:cNvSpPr/>
          <p:nvPr/>
        </p:nvSpPr>
        <p:spPr>
          <a:xfrm flipH="false" flipV="false" rot="0">
            <a:off x="16592485" y="601872"/>
            <a:ext cx="1333631" cy="1333631"/>
          </a:xfrm>
          <a:custGeom>
            <a:avLst/>
            <a:gdLst/>
            <a:ahLst/>
            <a:cxnLst/>
            <a:rect r="r" b="b" t="t" l="l"/>
            <a:pathLst>
              <a:path h="1333631" w="1333631">
                <a:moveTo>
                  <a:pt x="0" y="0"/>
                </a:moveTo>
                <a:lnTo>
                  <a:pt x="1333630" y="0"/>
                </a:lnTo>
                <a:lnTo>
                  <a:pt x="1333630" y="1333630"/>
                </a:lnTo>
                <a:lnTo>
                  <a:pt x="0" y="1333630"/>
                </a:lnTo>
                <a:lnTo>
                  <a:pt x="0" y="0"/>
                </a:lnTo>
                <a:close/>
              </a:path>
            </a:pathLst>
          </a:custGeom>
          <a:blipFill>
            <a:blip r:embed="rId3"/>
            <a:stretch>
              <a:fillRect l="0" t="0" r="0" b="0"/>
            </a:stretch>
          </a:blipFill>
        </p:spPr>
      </p:sp>
      <p:sp>
        <p:nvSpPr>
          <p:cNvPr name="TextBox 9" id="9"/>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Garuda"/>
                <a:ea typeface="Garuda"/>
                <a:cs typeface="Garuda"/>
                <a:sym typeface="Garuda"/>
              </a:rPr>
              <a:t>22</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214438" y="733425"/>
            <a:ext cx="12191554" cy="940308"/>
          </a:xfrm>
          <a:prstGeom prst="rect">
            <a:avLst/>
          </a:prstGeom>
        </p:spPr>
        <p:txBody>
          <a:bodyPr anchor="t" rtlCol="false" tIns="0" lIns="0" bIns="0" rIns="0">
            <a:spAutoFit/>
          </a:bodyPr>
          <a:lstStyle/>
          <a:p>
            <a:pPr algn="l">
              <a:lnSpc>
                <a:spcPts val="7775"/>
              </a:lnSpc>
            </a:pPr>
            <a:r>
              <a:rPr lang="en-US" b="true" sz="5400">
                <a:solidFill>
                  <a:srgbClr val="0F172A"/>
                </a:solidFill>
                <a:latin typeface="Sarabun Bold"/>
                <a:ea typeface="Sarabun Bold"/>
                <a:cs typeface="Sarabun Bold"/>
                <a:sym typeface="Sarabun Bold"/>
              </a:rPr>
              <a:t>Case 3: Reporting Assistant (Reporting)</a:t>
            </a:r>
          </a:p>
        </p:txBody>
      </p:sp>
      <p:grpSp>
        <p:nvGrpSpPr>
          <p:cNvPr name="Group 3" id="3"/>
          <p:cNvGrpSpPr/>
          <p:nvPr/>
        </p:nvGrpSpPr>
        <p:grpSpPr>
          <a:xfrm rot="0">
            <a:off x="857250" y="857250"/>
            <a:ext cx="142875" cy="822874"/>
            <a:chOff x="0" y="0"/>
            <a:chExt cx="190500" cy="1097166"/>
          </a:xfrm>
        </p:grpSpPr>
        <p:sp>
          <p:nvSpPr>
            <p:cNvPr name="Freeform 4" id="4"/>
            <p:cNvSpPr/>
            <p:nvPr/>
          </p:nvSpPr>
          <p:spPr>
            <a:xfrm flipH="false" flipV="false" rot="0">
              <a:off x="0" y="0"/>
              <a:ext cx="190500" cy="1097153"/>
            </a:xfrm>
            <a:custGeom>
              <a:avLst/>
              <a:gdLst/>
              <a:ahLst/>
              <a:cxnLst/>
              <a:rect r="r" b="b" t="t" l="l"/>
              <a:pathLst>
                <a:path h="1097153" w="190500">
                  <a:moveTo>
                    <a:pt x="0" y="0"/>
                  </a:moveTo>
                  <a:lnTo>
                    <a:pt x="190500" y="0"/>
                  </a:lnTo>
                  <a:lnTo>
                    <a:pt x="190500" y="1097153"/>
                  </a:lnTo>
                  <a:lnTo>
                    <a:pt x="0" y="1097153"/>
                  </a:lnTo>
                  <a:close/>
                </a:path>
              </a:pathLst>
            </a:custGeom>
            <a:solidFill>
              <a:srgbClr val="EAB308"/>
            </a:solidFill>
          </p:spPr>
        </p:sp>
      </p:grpSp>
      <p:sp>
        <p:nvSpPr>
          <p:cNvPr name="TextBox 5" id="5"/>
          <p:cNvSpPr txBox="true"/>
          <p:nvPr/>
        </p:nvSpPr>
        <p:spPr>
          <a:xfrm rot="0">
            <a:off x="928688" y="1866599"/>
            <a:ext cx="14465945" cy="624154"/>
          </a:xfrm>
          <a:prstGeom prst="rect">
            <a:avLst/>
          </a:prstGeom>
        </p:spPr>
        <p:txBody>
          <a:bodyPr anchor="t" rtlCol="false" tIns="0" lIns="0" bIns="0" rIns="0">
            <a:spAutoFit/>
          </a:bodyPr>
          <a:lstStyle/>
          <a:p>
            <a:pPr algn="l">
              <a:lnSpc>
                <a:spcPts val="5180"/>
              </a:lnSpc>
            </a:pPr>
            <a:r>
              <a:rPr lang="en-US" sz="3600">
                <a:solidFill>
                  <a:srgbClr val="3B82F6"/>
                </a:solidFill>
                <a:latin typeface="Sarabun"/>
                <a:ea typeface="Sarabun"/>
                <a:cs typeface="Sarabun"/>
                <a:sym typeface="Sarabun"/>
              </a:rPr>
              <a:t>Mission: From Working Papers (Data Collection Summary) to Final Report</a:t>
            </a:r>
          </a:p>
        </p:txBody>
      </p:sp>
      <p:sp>
        <p:nvSpPr>
          <p:cNvPr name="TextBox 6" id="6"/>
          <p:cNvSpPr txBox="true"/>
          <p:nvPr/>
        </p:nvSpPr>
        <p:spPr>
          <a:xfrm rot="0">
            <a:off x="928688" y="3311248"/>
            <a:ext cx="15917005" cy="4369270"/>
          </a:xfrm>
          <a:prstGeom prst="rect">
            <a:avLst/>
          </a:prstGeom>
        </p:spPr>
        <p:txBody>
          <a:bodyPr anchor="t" rtlCol="false" tIns="0" lIns="0" bIns="0" rIns="0">
            <a:spAutoFit/>
          </a:bodyPr>
          <a:lstStyle/>
          <a:p>
            <a:pPr algn="l">
              <a:lnSpc>
                <a:spcPts val="5896"/>
              </a:lnSpc>
            </a:pPr>
            <a:r>
              <a:rPr lang="en-US" sz="3071">
                <a:solidFill>
                  <a:srgbClr val="334155"/>
                </a:solidFill>
                <a:latin typeface="Sarabun"/>
                <a:ea typeface="Sarabun"/>
                <a:cs typeface="Sarabun"/>
                <a:sym typeface="Sarabun"/>
              </a:rPr>
              <a:t>The auditor has completed the audit procedures, but often spends significant time on:</a:t>
            </a:r>
          </a:p>
          <a:p>
            <a:pPr algn="l" marL="663083" indent="-331541" lvl="1">
              <a:lnSpc>
                <a:spcPts val="5896"/>
              </a:lnSpc>
              <a:buFont typeface="Arial"/>
              <a:buChar char="•"/>
            </a:pPr>
            <a:r>
              <a:rPr lang="en-US" sz="3071">
                <a:solidFill>
                  <a:srgbClr val="334155"/>
                </a:solidFill>
                <a:latin typeface="Sarabun"/>
                <a:ea typeface="Sarabun"/>
                <a:cs typeface="Sarabun"/>
                <a:sym typeface="Sarabun"/>
              </a:rPr>
              <a:t>“Processing the information”</a:t>
            </a:r>
          </a:p>
          <a:p>
            <a:pPr algn="l" marL="663083" indent="-331541" lvl="1">
              <a:lnSpc>
                <a:spcPts val="5896"/>
              </a:lnSpc>
              <a:buFont typeface="Arial"/>
              <a:buChar char="•"/>
            </a:pPr>
            <a:r>
              <a:rPr lang="en-US" sz="3071">
                <a:solidFill>
                  <a:srgbClr val="334155"/>
                </a:solidFill>
                <a:latin typeface="Sarabun"/>
                <a:ea typeface="Sarabun"/>
                <a:cs typeface="Sarabun"/>
                <a:sym typeface="Sarabun"/>
              </a:rPr>
              <a:t>“Identifying the key issues”</a:t>
            </a:r>
          </a:p>
          <a:p>
            <a:pPr algn="l" marL="663083" indent="-331541" lvl="1">
              <a:lnSpc>
                <a:spcPts val="5896"/>
              </a:lnSpc>
              <a:buFont typeface="Arial"/>
              <a:buChar char="•"/>
            </a:pPr>
            <a:r>
              <a:rPr lang="en-US" sz="3071">
                <a:solidFill>
                  <a:srgbClr val="334155"/>
                </a:solidFill>
                <a:latin typeface="Sarabun"/>
                <a:ea typeface="Sarabun"/>
                <a:cs typeface="Sarabun"/>
                <a:sym typeface="Sarabun"/>
              </a:rPr>
              <a:t>“Organizing and structuring the wording”</a:t>
            </a:r>
          </a:p>
          <a:p>
            <a:pPr algn="l">
              <a:lnSpc>
                <a:spcPts val="5896"/>
              </a:lnSpc>
            </a:pPr>
          </a:p>
          <a:p>
            <a:pPr algn="l">
              <a:lnSpc>
                <a:spcPts val="5896"/>
              </a:lnSpc>
            </a:pPr>
          </a:p>
        </p:txBody>
      </p:sp>
      <p:sp>
        <p:nvSpPr>
          <p:cNvPr name="TextBox 7" id="7"/>
          <p:cNvSpPr txBox="true"/>
          <p:nvPr/>
        </p:nvSpPr>
        <p:spPr>
          <a:xfrm rot="0">
            <a:off x="1366027" y="6584351"/>
            <a:ext cx="9316081" cy="1360337"/>
          </a:xfrm>
          <a:prstGeom prst="rect">
            <a:avLst/>
          </a:prstGeom>
        </p:spPr>
        <p:txBody>
          <a:bodyPr anchor="t" rtlCol="false" tIns="0" lIns="0" bIns="0" rIns="0">
            <a:spAutoFit/>
          </a:bodyPr>
          <a:lstStyle/>
          <a:p>
            <a:pPr algn="l">
              <a:lnSpc>
                <a:spcPts val="5636"/>
              </a:lnSpc>
            </a:pPr>
            <a:r>
              <a:rPr lang="en-US" sz="2935" b="true">
                <a:solidFill>
                  <a:srgbClr val="334155"/>
                </a:solidFill>
                <a:latin typeface="Sarabun Bold"/>
                <a:ea typeface="Sarabun Bold"/>
                <a:cs typeface="Sarabun Bold"/>
                <a:sym typeface="Sarabun Bold"/>
              </a:rPr>
              <a:t>Problem :</a:t>
            </a:r>
          </a:p>
          <a:p>
            <a:pPr algn="l" marL="633812" indent="-316906" lvl="1">
              <a:lnSpc>
                <a:spcPts val="5636"/>
              </a:lnSpc>
              <a:buFont typeface="Arial"/>
              <a:buChar char="•"/>
            </a:pPr>
            <a:r>
              <a:rPr lang="en-US" sz="2935">
                <a:solidFill>
                  <a:srgbClr val="334155"/>
                </a:solidFill>
                <a:latin typeface="Sarabun"/>
                <a:ea typeface="Sarabun"/>
                <a:cs typeface="Sarabun"/>
                <a:sym typeface="Sarabun"/>
              </a:rPr>
              <a:t>Spoken vs. written language</a:t>
            </a:r>
          </a:p>
        </p:txBody>
      </p:sp>
      <p:sp>
        <p:nvSpPr>
          <p:cNvPr name="Freeform 8" id="8"/>
          <p:cNvSpPr/>
          <p:nvPr/>
        </p:nvSpPr>
        <p:spPr>
          <a:xfrm flipH="false" flipV="false" rot="0">
            <a:off x="16592485" y="601872"/>
            <a:ext cx="1333631" cy="1333631"/>
          </a:xfrm>
          <a:custGeom>
            <a:avLst/>
            <a:gdLst/>
            <a:ahLst/>
            <a:cxnLst/>
            <a:rect r="r" b="b" t="t" l="l"/>
            <a:pathLst>
              <a:path h="1333631" w="1333631">
                <a:moveTo>
                  <a:pt x="0" y="0"/>
                </a:moveTo>
                <a:lnTo>
                  <a:pt x="1333630" y="0"/>
                </a:lnTo>
                <a:lnTo>
                  <a:pt x="1333630" y="1333630"/>
                </a:lnTo>
                <a:lnTo>
                  <a:pt x="0" y="1333630"/>
                </a:lnTo>
                <a:lnTo>
                  <a:pt x="0" y="0"/>
                </a:lnTo>
                <a:close/>
              </a:path>
            </a:pathLst>
          </a:custGeom>
          <a:blipFill>
            <a:blip r:embed="rId3"/>
            <a:stretch>
              <a:fillRect l="0" t="0" r="0" b="0"/>
            </a:stretch>
          </a:blipFill>
        </p:spPr>
      </p:sp>
      <p:sp>
        <p:nvSpPr>
          <p:cNvPr name="TextBox 9" id="9"/>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Garuda"/>
                <a:ea typeface="Garuda"/>
                <a:cs typeface="Garuda"/>
                <a:sym typeface="Garuda"/>
              </a:rPr>
              <a:t>23</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image.png"/>
          <p:cNvSpPr/>
          <p:nvPr/>
        </p:nvSpPr>
        <p:spPr>
          <a:xfrm flipH="false" flipV="false" rot="0">
            <a:off x="5131475" y="2119684"/>
            <a:ext cx="7929562" cy="3023816"/>
          </a:xfrm>
          <a:custGeom>
            <a:avLst/>
            <a:gdLst/>
            <a:ahLst/>
            <a:cxnLst/>
            <a:rect r="r" b="b" t="t" l="l"/>
            <a:pathLst>
              <a:path h="3023816" w="7929562">
                <a:moveTo>
                  <a:pt x="0" y="0"/>
                </a:moveTo>
                <a:lnTo>
                  <a:pt x="7929562" y="0"/>
                </a:lnTo>
                <a:lnTo>
                  <a:pt x="7929562" y="3023816"/>
                </a:lnTo>
                <a:lnTo>
                  <a:pt x="0" y="3023816"/>
                </a:lnTo>
                <a:lnTo>
                  <a:pt x="0" y="0"/>
                </a:lnTo>
                <a:close/>
              </a:path>
            </a:pathLst>
          </a:custGeom>
          <a:blipFill>
            <a:blip r:embed="rId3"/>
            <a:stretch>
              <a:fillRect l="0" t="0" r="0" b="-169"/>
            </a:stretch>
          </a:blipFill>
        </p:spPr>
      </p:sp>
      <p:sp>
        <p:nvSpPr>
          <p:cNvPr name="Freeform 3" id="3" descr="image.png"/>
          <p:cNvSpPr/>
          <p:nvPr/>
        </p:nvSpPr>
        <p:spPr>
          <a:xfrm flipH="false" flipV="false" rot="0">
            <a:off x="5131475" y="6044616"/>
            <a:ext cx="7929562" cy="3526555"/>
          </a:xfrm>
          <a:custGeom>
            <a:avLst/>
            <a:gdLst/>
            <a:ahLst/>
            <a:cxnLst/>
            <a:rect r="r" b="b" t="t" l="l"/>
            <a:pathLst>
              <a:path h="3526555" w="7929562">
                <a:moveTo>
                  <a:pt x="0" y="0"/>
                </a:moveTo>
                <a:lnTo>
                  <a:pt x="7929562" y="0"/>
                </a:lnTo>
                <a:lnTo>
                  <a:pt x="7929562" y="3526555"/>
                </a:lnTo>
                <a:lnTo>
                  <a:pt x="0" y="3526555"/>
                </a:lnTo>
                <a:lnTo>
                  <a:pt x="0" y="0"/>
                </a:lnTo>
                <a:close/>
              </a:path>
            </a:pathLst>
          </a:custGeom>
          <a:blipFill>
            <a:blip r:embed="rId4"/>
            <a:stretch>
              <a:fillRect l="0" t="0" r="0" b="-474"/>
            </a:stretch>
          </a:blipFill>
        </p:spPr>
      </p:sp>
      <p:grpSp>
        <p:nvGrpSpPr>
          <p:cNvPr name="Group 4" id="4"/>
          <p:cNvGrpSpPr/>
          <p:nvPr/>
        </p:nvGrpSpPr>
        <p:grpSpPr>
          <a:xfrm rot="0">
            <a:off x="857250" y="857250"/>
            <a:ext cx="142875" cy="822874"/>
            <a:chOff x="0" y="0"/>
            <a:chExt cx="190500" cy="1097166"/>
          </a:xfrm>
        </p:grpSpPr>
        <p:sp>
          <p:nvSpPr>
            <p:cNvPr name="Freeform 5" id="5"/>
            <p:cNvSpPr/>
            <p:nvPr/>
          </p:nvSpPr>
          <p:spPr>
            <a:xfrm flipH="false" flipV="false" rot="0">
              <a:off x="0" y="0"/>
              <a:ext cx="190500" cy="1097153"/>
            </a:xfrm>
            <a:custGeom>
              <a:avLst/>
              <a:gdLst/>
              <a:ahLst/>
              <a:cxnLst/>
              <a:rect r="r" b="b" t="t" l="l"/>
              <a:pathLst>
                <a:path h="1097153" w="190500">
                  <a:moveTo>
                    <a:pt x="0" y="0"/>
                  </a:moveTo>
                  <a:lnTo>
                    <a:pt x="190500" y="0"/>
                  </a:lnTo>
                  <a:lnTo>
                    <a:pt x="190500" y="1097153"/>
                  </a:lnTo>
                  <a:lnTo>
                    <a:pt x="0" y="1097153"/>
                  </a:lnTo>
                  <a:close/>
                </a:path>
              </a:pathLst>
            </a:custGeom>
            <a:solidFill>
              <a:srgbClr val="EAB308"/>
            </a:solidFill>
          </p:spPr>
        </p:sp>
      </p:grpSp>
      <p:sp>
        <p:nvSpPr>
          <p:cNvPr name="Freeform 6" id="6" descr="image.png"/>
          <p:cNvSpPr/>
          <p:nvPr/>
        </p:nvSpPr>
        <p:spPr>
          <a:xfrm flipH="false" flipV="false" rot="0">
            <a:off x="5602962" y="2570253"/>
            <a:ext cx="200025" cy="228600"/>
          </a:xfrm>
          <a:custGeom>
            <a:avLst/>
            <a:gdLst/>
            <a:ahLst/>
            <a:cxnLst/>
            <a:rect r="r" b="b" t="t" l="l"/>
            <a:pathLst>
              <a:path h="228600" w="200025">
                <a:moveTo>
                  <a:pt x="0" y="0"/>
                </a:moveTo>
                <a:lnTo>
                  <a:pt x="200025" y="0"/>
                </a:lnTo>
                <a:lnTo>
                  <a:pt x="200025" y="228600"/>
                </a:lnTo>
                <a:lnTo>
                  <a:pt x="0" y="228600"/>
                </a:lnTo>
                <a:lnTo>
                  <a:pt x="0" y="0"/>
                </a:lnTo>
                <a:close/>
              </a:path>
            </a:pathLst>
          </a:custGeom>
          <a:blipFill>
            <a:blip r:embed="rId5"/>
            <a:stretch>
              <a:fillRect l="0" t="0" r="0" b="-6250"/>
            </a:stretch>
          </a:blipFill>
        </p:spPr>
      </p:sp>
      <p:sp>
        <p:nvSpPr>
          <p:cNvPr name="Freeform 7" id="7" descr="image.png"/>
          <p:cNvSpPr/>
          <p:nvPr/>
        </p:nvSpPr>
        <p:spPr>
          <a:xfrm flipH="false" flipV="false" rot="0">
            <a:off x="5545812" y="6560658"/>
            <a:ext cx="257175" cy="228600"/>
          </a:xfrm>
          <a:custGeom>
            <a:avLst/>
            <a:gdLst/>
            <a:ahLst/>
            <a:cxnLst/>
            <a:rect r="r" b="b" t="t" l="l"/>
            <a:pathLst>
              <a:path h="228600" w="257175">
                <a:moveTo>
                  <a:pt x="0" y="0"/>
                </a:moveTo>
                <a:lnTo>
                  <a:pt x="257175" y="0"/>
                </a:lnTo>
                <a:lnTo>
                  <a:pt x="257175" y="228600"/>
                </a:lnTo>
                <a:lnTo>
                  <a:pt x="0" y="228600"/>
                </a:lnTo>
                <a:lnTo>
                  <a:pt x="0" y="0"/>
                </a:lnTo>
                <a:close/>
              </a:path>
            </a:pathLst>
          </a:custGeom>
          <a:blipFill>
            <a:blip r:embed="rId6"/>
            <a:stretch>
              <a:fillRect l="0" t="0" r="0" b="-6250"/>
            </a:stretch>
          </a:blipFill>
        </p:spPr>
      </p:sp>
      <p:sp>
        <p:nvSpPr>
          <p:cNvPr name="Freeform 8" id="8"/>
          <p:cNvSpPr/>
          <p:nvPr/>
        </p:nvSpPr>
        <p:spPr>
          <a:xfrm flipH="false" flipV="false" rot="0">
            <a:off x="8910424" y="5243928"/>
            <a:ext cx="495275" cy="700260"/>
          </a:xfrm>
          <a:custGeom>
            <a:avLst/>
            <a:gdLst/>
            <a:ahLst/>
            <a:cxnLst/>
            <a:rect r="r" b="b" t="t" l="l"/>
            <a:pathLst>
              <a:path h="700260" w="495275">
                <a:moveTo>
                  <a:pt x="0" y="0"/>
                </a:moveTo>
                <a:lnTo>
                  <a:pt x="495275" y="0"/>
                </a:lnTo>
                <a:lnTo>
                  <a:pt x="495275" y="700260"/>
                </a:lnTo>
                <a:lnTo>
                  <a:pt x="0" y="70026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9" id="9"/>
          <p:cNvSpPr txBox="true"/>
          <p:nvPr/>
        </p:nvSpPr>
        <p:spPr>
          <a:xfrm rot="0">
            <a:off x="1214438" y="733425"/>
            <a:ext cx="14853198" cy="940308"/>
          </a:xfrm>
          <a:prstGeom prst="rect">
            <a:avLst/>
          </a:prstGeom>
        </p:spPr>
        <p:txBody>
          <a:bodyPr anchor="t" rtlCol="false" tIns="0" lIns="0" bIns="0" rIns="0">
            <a:spAutoFit/>
          </a:bodyPr>
          <a:lstStyle/>
          <a:p>
            <a:pPr algn="l">
              <a:lnSpc>
                <a:spcPts val="7775"/>
              </a:lnSpc>
            </a:pPr>
            <a:r>
              <a:rPr lang="en-US" b="true" sz="5400">
                <a:solidFill>
                  <a:srgbClr val="0F172A"/>
                </a:solidFill>
                <a:latin typeface="Sarabun Bold"/>
                <a:ea typeface="Sarabun Bold"/>
                <a:cs typeface="Sarabun Bold"/>
                <a:sym typeface="Sarabun Bold"/>
              </a:rPr>
              <a:t>Case 3: AI Result (Possible Outcome)</a:t>
            </a:r>
          </a:p>
        </p:txBody>
      </p:sp>
      <p:sp>
        <p:nvSpPr>
          <p:cNvPr name="TextBox 10" id="10"/>
          <p:cNvSpPr txBox="true"/>
          <p:nvPr/>
        </p:nvSpPr>
        <p:spPr>
          <a:xfrm rot="0">
            <a:off x="5893713" y="2541678"/>
            <a:ext cx="7167324" cy="257175"/>
          </a:xfrm>
          <a:prstGeom prst="rect">
            <a:avLst/>
          </a:prstGeom>
        </p:spPr>
        <p:txBody>
          <a:bodyPr anchor="t" rtlCol="false" tIns="0" lIns="0" bIns="0" rIns="0">
            <a:spAutoFit/>
          </a:bodyPr>
          <a:lstStyle/>
          <a:p>
            <a:pPr algn="l">
              <a:lnSpc>
                <a:spcPts val="2160"/>
              </a:lnSpc>
            </a:pPr>
            <a:r>
              <a:rPr lang="en-US" b="true" sz="1800">
                <a:solidFill>
                  <a:srgbClr val="000000"/>
                </a:solidFill>
                <a:latin typeface="Sarabun Bold"/>
                <a:ea typeface="Sarabun Bold"/>
                <a:cs typeface="Sarabun Bold"/>
                <a:sym typeface="Sarabun Bold"/>
              </a:rPr>
              <a:t>Input (Notes)</a:t>
            </a:r>
          </a:p>
        </p:txBody>
      </p:sp>
      <p:sp>
        <p:nvSpPr>
          <p:cNvPr name="TextBox 11" id="11"/>
          <p:cNvSpPr txBox="true"/>
          <p:nvPr/>
        </p:nvSpPr>
        <p:spPr>
          <a:xfrm rot="0">
            <a:off x="5567739" y="2960326"/>
            <a:ext cx="7675922" cy="1940702"/>
          </a:xfrm>
          <a:prstGeom prst="rect">
            <a:avLst/>
          </a:prstGeom>
        </p:spPr>
        <p:txBody>
          <a:bodyPr anchor="t" rtlCol="false" tIns="0" lIns="0" bIns="0" rIns="0">
            <a:spAutoFit/>
          </a:bodyPr>
          <a:lstStyle/>
          <a:p>
            <a:pPr algn="l">
              <a:lnSpc>
                <a:spcPts val="3908"/>
              </a:lnSpc>
            </a:pPr>
            <a:r>
              <a:rPr lang="en-US" sz="2035" i="true">
                <a:solidFill>
                  <a:srgbClr val="334155"/>
                </a:solidFill>
                <a:latin typeface="Sarabun Italics"/>
                <a:ea typeface="Sarabun Italics"/>
                <a:cs typeface="Sarabun Italics"/>
                <a:sym typeface="Sarabun Italics"/>
              </a:rPr>
              <a:t>“Found that the computer purchase price was 20,000 THB </a:t>
            </a:r>
          </a:p>
          <a:p>
            <a:pPr algn="l">
              <a:lnSpc>
                <a:spcPts val="3908"/>
              </a:lnSpc>
            </a:pPr>
            <a:r>
              <a:rPr lang="en-US" sz="2035" i="true">
                <a:solidFill>
                  <a:srgbClr val="334155"/>
                </a:solidFill>
                <a:latin typeface="Sarabun Italics"/>
                <a:ea typeface="Sarabun Italics"/>
                <a:cs typeface="Sarabun Italics"/>
                <a:sym typeface="Sarabun Italics"/>
              </a:rPr>
              <a:t>higher than the reference price. No price comparison documents were provided. The officer stated that it was urgent.”</a:t>
            </a:r>
          </a:p>
          <a:p>
            <a:pPr algn="l">
              <a:lnSpc>
                <a:spcPts val="3908"/>
              </a:lnSpc>
            </a:pPr>
          </a:p>
        </p:txBody>
      </p:sp>
      <p:sp>
        <p:nvSpPr>
          <p:cNvPr name="TextBox 12" id="12"/>
          <p:cNvSpPr txBox="true"/>
          <p:nvPr/>
        </p:nvSpPr>
        <p:spPr>
          <a:xfrm rot="0">
            <a:off x="5893713" y="6551133"/>
            <a:ext cx="7129224" cy="257175"/>
          </a:xfrm>
          <a:prstGeom prst="rect">
            <a:avLst/>
          </a:prstGeom>
        </p:spPr>
        <p:txBody>
          <a:bodyPr anchor="t" rtlCol="false" tIns="0" lIns="0" bIns="0" rIns="0">
            <a:spAutoFit/>
          </a:bodyPr>
          <a:lstStyle/>
          <a:p>
            <a:pPr algn="l">
              <a:lnSpc>
                <a:spcPts val="2160"/>
              </a:lnSpc>
            </a:pPr>
            <a:r>
              <a:rPr lang="en-US" b="true" sz="1800">
                <a:solidFill>
                  <a:srgbClr val="000000"/>
                </a:solidFill>
                <a:latin typeface="Sarabun Bold"/>
                <a:ea typeface="Sarabun Bold"/>
                <a:cs typeface="Sarabun Bold"/>
                <a:sym typeface="Sarabun Bold"/>
              </a:rPr>
              <a:t>Output (Draft Report):</a:t>
            </a:r>
          </a:p>
        </p:txBody>
      </p:sp>
      <p:sp>
        <p:nvSpPr>
          <p:cNvPr name="TextBox 13" id="13"/>
          <p:cNvSpPr txBox="true"/>
          <p:nvPr/>
        </p:nvSpPr>
        <p:spPr>
          <a:xfrm rot="0">
            <a:off x="5414737" y="6970233"/>
            <a:ext cx="7486650" cy="2484707"/>
          </a:xfrm>
          <a:prstGeom prst="rect">
            <a:avLst/>
          </a:prstGeom>
        </p:spPr>
        <p:txBody>
          <a:bodyPr anchor="t" rtlCol="false" tIns="0" lIns="0" bIns="0" rIns="0">
            <a:spAutoFit/>
          </a:bodyPr>
          <a:lstStyle/>
          <a:p>
            <a:pPr algn="l">
              <a:lnSpc>
                <a:spcPts val="4027"/>
              </a:lnSpc>
            </a:pPr>
            <a:r>
              <a:rPr lang="en-US" sz="2097" i="true">
                <a:solidFill>
                  <a:srgbClr val="334155"/>
                </a:solidFill>
                <a:latin typeface="Sarabun Italics"/>
                <a:ea typeface="Sarabun Italics"/>
                <a:cs typeface="Sarabun Italics"/>
                <a:sym typeface="Sarabun Italics"/>
              </a:rPr>
              <a:t>“From the audit, it was found that the computer procurement price exceeded the reference price by 20,000 THB, and no evidence of price comparison was presented. This may not be in compliance with the Public Procurement Act…”</a:t>
            </a:r>
          </a:p>
          <a:p>
            <a:pPr algn="l">
              <a:lnSpc>
                <a:spcPts val="4027"/>
              </a:lnSpc>
            </a:pPr>
          </a:p>
        </p:txBody>
      </p:sp>
      <p:sp>
        <p:nvSpPr>
          <p:cNvPr name="Freeform 14" id="14"/>
          <p:cNvSpPr/>
          <p:nvPr/>
        </p:nvSpPr>
        <p:spPr>
          <a:xfrm flipH="false" flipV="false" rot="0">
            <a:off x="16592485" y="601872"/>
            <a:ext cx="1333631" cy="1333631"/>
          </a:xfrm>
          <a:custGeom>
            <a:avLst/>
            <a:gdLst/>
            <a:ahLst/>
            <a:cxnLst/>
            <a:rect r="r" b="b" t="t" l="l"/>
            <a:pathLst>
              <a:path h="1333631" w="1333631">
                <a:moveTo>
                  <a:pt x="0" y="0"/>
                </a:moveTo>
                <a:lnTo>
                  <a:pt x="1333630" y="0"/>
                </a:lnTo>
                <a:lnTo>
                  <a:pt x="1333630" y="1333630"/>
                </a:lnTo>
                <a:lnTo>
                  <a:pt x="0" y="1333630"/>
                </a:lnTo>
                <a:lnTo>
                  <a:pt x="0" y="0"/>
                </a:lnTo>
                <a:close/>
              </a:path>
            </a:pathLst>
          </a:custGeom>
          <a:blipFill>
            <a:blip r:embed="rId9"/>
            <a:stretch>
              <a:fillRect l="0" t="0" r="0" b="0"/>
            </a:stretch>
          </a:blipFill>
        </p:spPr>
      </p:sp>
      <p:sp>
        <p:nvSpPr>
          <p:cNvPr name="TextBox 15" id="15"/>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Garuda"/>
                <a:ea typeface="Garuda"/>
                <a:cs typeface="Garuda"/>
                <a:sym typeface="Garuda"/>
              </a:rPr>
              <a:t>24</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214438" y="733425"/>
            <a:ext cx="17027128" cy="946699"/>
          </a:xfrm>
          <a:prstGeom prst="rect">
            <a:avLst/>
          </a:prstGeom>
        </p:spPr>
        <p:txBody>
          <a:bodyPr anchor="t" rtlCol="false" tIns="0" lIns="0" bIns="0" rIns="0">
            <a:spAutoFit/>
          </a:bodyPr>
          <a:lstStyle/>
          <a:p>
            <a:pPr algn="l">
              <a:lnSpc>
                <a:spcPts val="7775"/>
              </a:lnSpc>
            </a:pPr>
            <a:r>
              <a:rPr lang="en-US" b="true" sz="5400">
                <a:solidFill>
                  <a:srgbClr val="0F172A"/>
                </a:solidFill>
                <a:latin typeface="Sarabun Bold"/>
                <a:ea typeface="Sarabun Bold"/>
                <a:cs typeface="Sarabun Bold"/>
                <a:sym typeface="Sarabun Bold"/>
              </a:rPr>
              <a:t>Case 3: Tone &amp; Style Adjustment</a:t>
            </a:r>
          </a:p>
        </p:txBody>
      </p:sp>
      <p:grpSp>
        <p:nvGrpSpPr>
          <p:cNvPr name="Group 3" id="3"/>
          <p:cNvGrpSpPr/>
          <p:nvPr/>
        </p:nvGrpSpPr>
        <p:grpSpPr>
          <a:xfrm rot="0">
            <a:off x="857250" y="857250"/>
            <a:ext cx="142875" cy="822874"/>
            <a:chOff x="0" y="0"/>
            <a:chExt cx="190500" cy="1097166"/>
          </a:xfrm>
        </p:grpSpPr>
        <p:sp>
          <p:nvSpPr>
            <p:cNvPr name="Freeform 4" id="4"/>
            <p:cNvSpPr/>
            <p:nvPr/>
          </p:nvSpPr>
          <p:spPr>
            <a:xfrm flipH="false" flipV="false" rot="0">
              <a:off x="0" y="0"/>
              <a:ext cx="190500" cy="1097153"/>
            </a:xfrm>
            <a:custGeom>
              <a:avLst/>
              <a:gdLst/>
              <a:ahLst/>
              <a:cxnLst/>
              <a:rect r="r" b="b" t="t" l="l"/>
              <a:pathLst>
                <a:path h="1097153" w="190500">
                  <a:moveTo>
                    <a:pt x="0" y="0"/>
                  </a:moveTo>
                  <a:lnTo>
                    <a:pt x="190500" y="0"/>
                  </a:lnTo>
                  <a:lnTo>
                    <a:pt x="190500" y="1097153"/>
                  </a:lnTo>
                  <a:lnTo>
                    <a:pt x="0" y="1097153"/>
                  </a:lnTo>
                  <a:close/>
                </a:path>
              </a:pathLst>
            </a:custGeom>
            <a:solidFill>
              <a:srgbClr val="EAB308"/>
            </a:solidFill>
          </p:spPr>
        </p:sp>
      </p:grpSp>
      <p:sp>
        <p:nvSpPr>
          <p:cNvPr name="TextBox 5" id="5"/>
          <p:cNvSpPr txBox="true"/>
          <p:nvPr/>
        </p:nvSpPr>
        <p:spPr>
          <a:xfrm rot="0">
            <a:off x="857250" y="3011147"/>
            <a:ext cx="16573500" cy="637413"/>
          </a:xfrm>
          <a:prstGeom prst="rect">
            <a:avLst/>
          </a:prstGeom>
        </p:spPr>
        <p:txBody>
          <a:bodyPr anchor="t" rtlCol="false" tIns="0" lIns="0" bIns="0" rIns="0">
            <a:spAutoFit/>
          </a:bodyPr>
          <a:lstStyle/>
          <a:p>
            <a:pPr algn="l">
              <a:lnSpc>
                <a:spcPts val="5616"/>
              </a:lnSpc>
            </a:pPr>
            <a:r>
              <a:rPr lang="en-US" sz="2925">
                <a:solidFill>
                  <a:srgbClr val="334155"/>
                </a:solidFill>
                <a:latin typeface="Sarabun"/>
                <a:ea typeface="Sarabun"/>
                <a:cs typeface="Sarabun"/>
                <a:sym typeface="Sarabun"/>
              </a:rPr>
              <a:t>We can instruct AI to adjust the tone and style:</a:t>
            </a:r>
          </a:p>
        </p:txBody>
      </p:sp>
      <p:sp>
        <p:nvSpPr>
          <p:cNvPr name="TextBox 6" id="6"/>
          <p:cNvSpPr txBox="true"/>
          <p:nvPr/>
        </p:nvSpPr>
        <p:spPr>
          <a:xfrm rot="0">
            <a:off x="857250" y="6011581"/>
            <a:ext cx="11992499" cy="1342263"/>
          </a:xfrm>
          <a:prstGeom prst="rect">
            <a:avLst/>
          </a:prstGeom>
        </p:spPr>
        <p:txBody>
          <a:bodyPr anchor="t" rtlCol="false" tIns="0" lIns="0" bIns="0" rIns="0">
            <a:spAutoFit/>
          </a:bodyPr>
          <a:lstStyle/>
          <a:p>
            <a:pPr algn="l">
              <a:lnSpc>
                <a:spcPts val="5616"/>
              </a:lnSpc>
            </a:pPr>
            <a:r>
              <a:rPr lang="en-US" b="true" sz="2925">
                <a:solidFill>
                  <a:srgbClr val="334155"/>
                </a:solidFill>
                <a:latin typeface="Sarabun Bold"/>
                <a:ea typeface="Sarabun Bold"/>
                <a:cs typeface="Sarabun Bold"/>
                <a:sym typeface="Sarabun Bold"/>
              </a:rPr>
              <a:t>Result</a:t>
            </a:r>
            <a:r>
              <a:rPr lang="en-US" sz="2925">
                <a:solidFill>
                  <a:srgbClr val="334155"/>
                </a:solidFill>
                <a:latin typeface="Sarabun"/>
                <a:ea typeface="Sarabun"/>
                <a:cs typeface="Sarabun"/>
                <a:sym typeface="Sarabun"/>
              </a:rPr>
              <a:t>: Reduced document editing time, allowing auditors to spend more time reviewing other matters.</a:t>
            </a:r>
          </a:p>
        </p:txBody>
      </p:sp>
      <p:sp>
        <p:nvSpPr>
          <p:cNvPr name="Freeform 7" id="7"/>
          <p:cNvSpPr/>
          <p:nvPr/>
        </p:nvSpPr>
        <p:spPr>
          <a:xfrm flipH="false" flipV="false" rot="0">
            <a:off x="16592485" y="601872"/>
            <a:ext cx="1333631" cy="1333631"/>
          </a:xfrm>
          <a:custGeom>
            <a:avLst/>
            <a:gdLst/>
            <a:ahLst/>
            <a:cxnLst/>
            <a:rect r="r" b="b" t="t" l="l"/>
            <a:pathLst>
              <a:path h="1333631" w="1333631">
                <a:moveTo>
                  <a:pt x="0" y="0"/>
                </a:moveTo>
                <a:lnTo>
                  <a:pt x="1333630" y="0"/>
                </a:lnTo>
                <a:lnTo>
                  <a:pt x="1333630" y="1333630"/>
                </a:lnTo>
                <a:lnTo>
                  <a:pt x="0" y="1333630"/>
                </a:lnTo>
                <a:lnTo>
                  <a:pt x="0" y="0"/>
                </a:lnTo>
                <a:close/>
              </a:path>
            </a:pathLst>
          </a:custGeom>
          <a:blipFill>
            <a:blip r:embed="rId3"/>
            <a:stretch>
              <a:fillRect l="0" t="0" r="0" b="0"/>
            </a:stretch>
          </a:blipFill>
        </p:spPr>
      </p:sp>
      <p:sp>
        <p:nvSpPr>
          <p:cNvPr name="TextBox 8" id="8"/>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Garuda"/>
                <a:ea typeface="Garuda"/>
                <a:cs typeface="Garuda"/>
                <a:sym typeface="Garuda"/>
              </a:rPr>
              <a:t>25</a:t>
            </a:r>
          </a:p>
        </p:txBody>
      </p:sp>
      <p:grpSp>
        <p:nvGrpSpPr>
          <p:cNvPr name="Group 9" id="9"/>
          <p:cNvGrpSpPr/>
          <p:nvPr/>
        </p:nvGrpSpPr>
        <p:grpSpPr>
          <a:xfrm rot="0">
            <a:off x="1000125" y="4132200"/>
            <a:ext cx="15735235" cy="1595766"/>
            <a:chOff x="0" y="0"/>
            <a:chExt cx="4144259" cy="420284"/>
          </a:xfrm>
        </p:grpSpPr>
        <p:sp>
          <p:nvSpPr>
            <p:cNvPr name="Freeform 10" id="10"/>
            <p:cNvSpPr/>
            <p:nvPr/>
          </p:nvSpPr>
          <p:spPr>
            <a:xfrm flipH="false" flipV="false" rot="0">
              <a:off x="0" y="0"/>
              <a:ext cx="4144259" cy="420284"/>
            </a:xfrm>
            <a:custGeom>
              <a:avLst/>
              <a:gdLst/>
              <a:ahLst/>
              <a:cxnLst/>
              <a:rect r="r" b="b" t="t" l="l"/>
              <a:pathLst>
                <a:path h="420284" w="4144259">
                  <a:moveTo>
                    <a:pt x="0" y="0"/>
                  </a:moveTo>
                  <a:lnTo>
                    <a:pt x="4144259" y="0"/>
                  </a:lnTo>
                  <a:lnTo>
                    <a:pt x="4144259" y="420284"/>
                  </a:lnTo>
                  <a:lnTo>
                    <a:pt x="0" y="420284"/>
                  </a:lnTo>
                  <a:close/>
                </a:path>
              </a:pathLst>
            </a:custGeom>
            <a:solidFill>
              <a:srgbClr val="334155"/>
            </a:solidFill>
          </p:spPr>
        </p:sp>
        <p:sp>
          <p:nvSpPr>
            <p:cNvPr name="TextBox 11" id="11"/>
            <p:cNvSpPr txBox="true"/>
            <p:nvPr/>
          </p:nvSpPr>
          <p:spPr>
            <a:xfrm>
              <a:off x="0" y="-47625"/>
              <a:ext cx="4144259" cy="467909"/>
            </a:xfrm>
            <a:prstGeom prst="rect">
              <a:avLst/>
            </a:prstGeom>
          </p:spPr>
          <p:txBody>
            <a:bodyPr anchor="ctr" rtlCol="false" tIns="50800" lIns="50800" bIns="50800" rIns="50800"/>
            <a:lstStyle/>
            <a:p>
              <a:pPr algn="ctr">
                <a:lnSpc>
                  <a:spcPts val="2800"/>
                </a:lnSpc>
              </a:pPr>
            </a:p>
          </p:txBody>
        </p:sp>
      </p:grpSp>
      <p:sp>
        <p:nvSpPr>
          <p:cNvPr name="TextBox 12" id="12"/>
          <p:cNvSpPr txBox="true"/>
          <p:nvPr/>
        </p:nvSpPr>
        <p:spPr>
          <a:xfrm rot="0">
            <a:off x="1214438" y="4324667"/>
            <a:ext cx="14764007" cy="1580515"/>
          </a:xfrm>
          <a:prstGeom prst="rect">
            <a:avLst/>
          </a:prstGeom>
        </p:spPr>
        <p:txBody>
          <a:bodyPr anchor="t" rtlCol="false" tIns="0" lIns="0" bIns="0" rIns="0">
            <a:spAutoFit/>
          </a:bodyPr>
          <a:lstStyle/>
          <a:p>
            <a:pPr algn="ctr">
              <a:lnSpc>
                <a:spcPts val="4234"/>
              </a:lnSpc>
            </a:pPr>
            <a:r>
              <a:rPr lang="en-US" sz="3024">
                <a:solidFill>
                  <a:srgbClr val="B0DDEC"/>
                </a:solidFill>
                <a:latin typeface="Sarabun"/>
                <a:ea typeface="Sarabun"/>
                <a:cs typeface="Sarabun"/>
                <a:sym typeface="Sarabun"/>
              </a:rPr>
              <a:t>“Please revise this text to be formal in tone (Formal) polite yet concise and include a reference to Procurement Regulation No. 123.”</a:t>
            </a:r>
          </a:p>
          <a:p>
            <a:pPr algn="ctr">
              <a:lnSpc>
                <a:spcPts val="4234"/>
              </a:lnSpc>
            </a:pP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214438" y="733425"/>
            <a:ext cx="13901886" cy="940308"/>
          </a:xfrm>
          <a:prstGeom prst="rect">
            <a:avLst/>
          </a:prstGeom>
        </p:spPr>
        <p:txBody>
          <a:bodyPr anchor="t" rtlCol="false" tIns="0" lIns="0" bIns="0" rIns="0">
            <a:spAutoFit/>
          </a:bodyPr>
          <a:lstStyle/>
          <a:p>
            <a:pPr algn="l">
              <a:lnSpc>
                <a:spcPts val="7775"/>
              </a:lnSpc>
            </a:pPr>
            <a:r>
              <a:rPr lang="en-US" b="true" sz="5400">
                <a:solidFill>
                  <a:srgbClr val="0F172A"/>
                </a:solidFill>
                <a:latin typeface="Sarabun Bold"/>
                <a:ea typeface="Sarabun Bold"/>
                <a:cs typeface="Sarabun Bold"/>
                <a:sym typeface="Sarabun Bold"/>
              </a:rPr>
              <a:t>Case 4: Coding Assistant (for Complex Tasks)</a:t>
            </a:r>
          </a:p>
        </p:txBody>
      </p:sp>
      <p:grpSp>
        <p:nvGrpSpPr>
          <p:cNvPr name="Group 3" id="3"/>
          <p:cNvGrpSpPr/>
          <p:nvPr/>
        </p:nvGrpSpPr>
        <p:grpSpPr>
          <a:xfrm rot="0">
            <a:off x="857250" y="857250"/>
            <a:ext cx="142875" cy="822874"/>
            <a:chOff x="0" y="0"/>
            <a:chExt cx="190500" cy="1097166"/>
          </a:xfrm>
        </p:grpSpPr>
        <p:sp>
          <p:nvSpPr>
            <p:cNvPr name="Freeform 4" id="4"/>
            <p:cNvSpPr/>
            <p:nvPr/>
          </p:nvSpPr>
          <p:spPr>
            <a:xfrm flipH="false" flipV="false" rot="0">
              <a:off x="0" y="0"/>
              <a:ext cx="190500" cy="1097153"/>
            </a:xfrm>
            <a:custGeom>
              <a:avLst/>
              <a:gdLst/>
              <a:ahLst/>
              <a:cxnLst/>
              <a:rect r="r" b="b" t="t" l="l"/>
              <a:pathLst>
                <a:path h="1097153" w="190500">
                  <a:moveTo>
                    <a:pt x="0" y="0"/>
                  </a:moveTo>
                  <a:lnTo>
                    <a:pt x="190500" y="0"/>
                  </a:lnTo>
                  <a:lnTo>
                    <a:pt x="190500" y="1097153"/>
                  </a:lnTo>
                  <a:lnTo>
                    <a:pt x="0" y="1097153"/>
                  </a:lnTo>
                  <a:close/>
                </a:path>
              </a:pathLst>
            </a:custGeom>
            <a:solidFill>
              <a:srgbClr val="EAB308"/>
            </a:solidFill>
          </p:spPr>
        </p:sp>
      </p:grpSp>
      <p:sp>
        <p:nvSpPr>
          <p:cNvPr name="TextBox 5" id="5"/>
          <p:cNvSpPr txBox="true"/>
          <p:nvPr/>
        </p:nvSpPr>
        <p:spPr>
          <a:xfrm rot="0">
            <a:off x="589559" y="3233033"/>
            <a:ext cx="7455694" cy="623927"/>
          </a:xfrm>
          <a:prstGeom prst="rect">
            <a:avLst/>
          </a:prstGeom>
        </p:spPr>
        <p:txBody>
          <a:bodyPr anchor="t" rtlCol="false" tIns="0" lIns="0" bIns="0" rIns="0">
            <a:spAutoFit/>
          </a:bodyPr>
          <a:lstStyle/>
          <a:p>
            <a:pPr algn="l">
              <a:lnSpc>
                <a:spcPts val="5182"/>
              </a:lnSpc>
            </a:pPr>
            <a:r>
              <a:rPr lang="en-US" sz="3600">
                <a:solidFill>
                  <a:srgbClr val="3B82F6"/>
                </a:solidFill>
                <a:latin typeface="Sarabun"/>
                <a:ea typeface="Sarabun"/>
                <a:cs typeface="Sarabun"/>
                <a:sym typeface="Sarabun"/>
              </a:rPr>
              <a:t>When no-code tools are not sufficient</a:t>
            </a:r>
          </a:p>
        </p:txBody>
      </p:sp>
      <p:sp>
        <p:nvSpPr>
          <p:cNvPr name="TextBox 6" id="6"/>
          <p:cNvSpPr txBox="true"/>
          <p:nvPr/>
        </p:nvSpPr>
        <p:spPr>
          <a:xfrm rot="0">
            <a:off x="589559" y="4029189"/>
            <a:ext cx="7929562" cy="1342263"/>
          </a:xfrm>
          <a:prstGeom prst="rect">
            <a:avLst/>
          </a:prstGeom>
        </p:spPr>
        <p:txBody>
          <a:bodyPr anchor="t" rtlCol="false" tIns="0" lIns="0" bIns="0" rIns="0">
            <a:spAutoFit/>
          </a:bodyPr>
          <a:lstStyle/>
          <a:p>
            <a:pPr algn="l">
              <a:lnSpc>
                <a:spcPts val="5616"/>
              </a:lnSpc>
            </a:pPr>
            <a:r>
              <a:rPr lang="en-US" sz="2925">
                <a:solidFill>
                  <a:srgbClr val="334155"/>
                </a:solidFill>
                <a:latin typeface="Sarabun"/>
                <a:ea typeface="Sarabun"/>
                <a:cs typeface="Sarabun"/>
                <a:sym typeface="Sarabun"/>
              </a:rPr>
              <a:t>Sometimes more advanced analysis is required</a:t>
            </a:r>
          </a:p>
          <a:p>
            <a:pPr algn="l">
              <a:lnSpc>
                <a:spcPts val="5616"/>
              </a:lnSpc>
            </a:pPr>
            <a:r>
              <a:rPr lang="en-US" sz="2925">
                <a:solidFill>
                  <a:srgbClr val="334155"/>
                </a:solidFill>
                <a:latin typeface="Sarabun"/>
                <a:ea typeface="Sarabun"/>
                <a:cs typeface="Sarabun"/>
                <a:sym typeface="Sarabun"/>
              </a:rPr>
              <a:t>such as analyzing satellite-based PM2.5 data.</a:t>
            </a:r>
          </a:p>
        </p:txBody>
      </p:sp>
      <p:sp>
        <p:nvSpPr>
          <p:cNvPr name="TextBox 7" id="7"/>
          <p:cNvSpPr txBox="true"/>
          <p:nvPr/>
        </p:nvSpPr>
        <p:spPr>
          <a:xfrm rot="0">
            <a:off x="589559" y="5669232"/>
            <a:ext cx="9971909" cy="569594"/>
          </a:xfrm>
          <a:prstGeom prst="rect">
            <a:avLst/>
          </a:prstGeom>
        </p:spPr>
        <p:txBody>
          <a:bodyPr anchor="t" rtlCol="false" tIns="0" lIns="0" bIns="0" rIns="0">
            <a:spAutoFit/>
          </a:bodyPr>
          <a:lstStyle/>
          <a:p>
            <a:pPr algn="l">
              <a:lnSpc>
                <a:spcPts val="5040"/>
              </a:lnSpc>
            </a:pPr>
            <a:r>
              <a:rPr lang="en-US" sz="2625">
                <a:solidFill>
                  <a:srgbClr val="334155"/>
                </a:solidFill>
                <a:latin typeface="Sarabun"/>
                <a:ea typeface="Sarabun"/>
                <a:cs typeface="Sarabun"/>
                <a:sym typeface="Sarabun"/>
              </a:rPr>
              <a:t>We can ask AI to help write </a:t>
            </a:r>
            <a:r>
              <a:rPr lang="en-US" b="true" sz="2625">
                <a:solidFill>
                  <a:srgbClr val="334155"/>
                </a:solidFill>
                <a:latin typeface="Sarabun Bold"/>
                <a:ea typeface="Sarabun Bold"/>
                <a:cs typeface="Sarabun Bold"/>
                <a:sym typeface="Sarabun Bold"/>
              </a:rPr>
              <a:t>Python</a:t>
            </a:r>
            <a:r>
              <a:rPr lang="en-US" sz="2625">
                <a:solidFill>
                  <a:srgbClr val="334155"/>
                </a:solidFill>
                <a:latin typeface="Sarabun"/>
                <a:ea typeface="Sarabun"/>
                <a:cs typeface="Sarabun"/>
                <a:sym typeface="Sarabun"/>
              </a:rPr>
              <a:t> or </a:t>
            </a:r>
            <a:r>
              <a:rPr lang="en-US" b="true" sz="2625">
                <a:solidFill>
                  <a:srgbClr val="334155"/>
                </a:solidFill>
                <a:latin typeface="Sarabun Bold"/>
                <a:ea typeface="Sarabun Bold"/>
                <a:cs typeface="Sarabun Bold"/>
                <a:sym typeface="Sarabun Bold"/>
              </a:rPr>
              <a:t>JavaScript (GEE)</a:t>
            </a:r>
            <a:r>
              <a:rPr lang="en-US" sz="2625">
                <a:solidFill>
                  <a:srgbClr val="334155"/>
                </a:solidFill>
                <a:latin typeface="Sarabun"/>
                <a:ea typeface="Sarabun"/>
                <a:cs typeface="Sarabun"/>
                <a:sym typeface="Sarabun"/>
              </a:rPr>
              <a:t> code.</a:t>
            </a:r>
          </a:p>
        </p:txBody>
      </p:sp>
      <p:sp>
        <p:nvSpPr>
          <p:cNvPr name="Freeform 8" id="8"/>
          <p:cNvSpPr/>
          <p:nvPr/>
        </p:nvSpPr>
        <p:spPr>
          <a:xfrm flipH="false" flipV="false" rot="0">
            <a:off x="16592485" y="601872"/>
            <a:ext cx="1333631" cy="1333631"/>
          </a:xfrm>
          <a:custGeom>
            <a:avLst/>
            <a:gdLst/>
            <a:ahLst/>
            <a:cxnLst/>
            <a:rect r="r" b="b" t="t" l="l"/>
            <a:pathLst>
              <a:path h="1333631" w="1333631">
                <a:moveTo>
                  <a:pt x="0" y="0"/>
                </a:moveTo>
                <a:lnTo>
                  <a:pt x="1333630" y="0"/>
                </a:lnTo>
                <a:lnTo>
                  <a:pt x="1333630" y="1333630"/>
                </a:lnTo>
                <a:lnTo>
                  <a:pt x="0" y="1333630"/>
                </a:lnTo>
                <a:lnTo>
                  <a:pt x="0" y="0"/>
                </a:lnTo>
                <a:close/>
              </a:path>
            </a:pathLst>
          </a:custGeom>
          <a:blipFill>
            <a:blip r:embed="rId3"/>
            <a:stretch>
              <a:fillRect l="0" t="0" r="0" b="0"/>
            </a:stretch>
          </a:blipFill>
        </p:spPr>
      </p:sp>
      <p:sp>
        <p:nvSpPr>
          <p:cNvPr name="TextBox 9" id="9"/>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Garuda"/>
                <a:ea typeface="Garuda"/>
                <a:cs typeface="Garuda"/>
                <a:sym typeface="Garuda"/>
              </a:rPr>
              <a:t>26</a:t>
            </a:r>
          </a:p>
        </p:txBody>
      </p:sp>
      <p:grpSp>
        <p:nvGrpSpPr>
          <p:cNvPr name="Group 10" id="10"/>
          <p:cNvGrpSpPr/>
          <p:nvPr/>
        </p:nvGrpSpPr>
        <p:grpSpPr>
          <a:xfrm rot="0">
            <a:off x="9859565" y="3377529"/>
            <a:ext cx="7811271" cy="2845609"/>
            <a:chOff x="0" y="0"/>
            <a:chExt cx="2057290" cy="749461"/>
          </a:xfrm>
        </p:grpSpPr>
        <p:sp>
          <p:nvSpPr>
            <p:cNvPr name="Freeform 11" id="11"/>
            <p:cNvSpPr/>
            <p:nvPr/>
          </p:nvSpPr>
          <p:spPr>
            <a:xfrm flipH="false" flipV="false" rot="0">
              <a:off x="0" y="0"/>
              <a:ext cx="2057290" cy="749461"/>
            </a:xfrm>
            <a:custGeom>
              <a:avLst/>
              <a:gdLst/>
              <a:ahLst/>
              <a:cxnLst/>
              <a:rect r="r" b="b" t="t" l="l"/>
              <a:pathLst>
                <a:path h="749461" w="2057290">
                  <a:moveTo>
                    <a:pt x="0" y="0"/>
                  </a:moveTo>
                  <a:lnTo>
                    <a:pt x="2057290" y="0"/>
                  </a:lnTo>
                  <a:lnTo>
                    <a:pt x="2057290" y="749461"/>
                  </a:lnTo>
                  <a:lnTo>
                    <a:pt x="0" y="749461"/>
                  </a:lnTo>
                  <a:close/>
                </a:path>
              </a:pathLst>
            </a:custGeom>
            <a:solidFill>
              <a:srgbClr val="334155"/>
            </a:solidFill>
          </p:spPr>
        </p:sp>
        <p:sp>
          <p:nvSpPr>
            <p:cNvPr name="TextBox 12" id="12"/>
            <p:cNvSpPr txBox="true"/>
            <p:nvPr/>
          </p:nvSpPr>
          <p:spPr>
            <a:xfrm>
              <a:off x="0" y="-47625"/>
              <a:ext cx="2057290" cy="797086"/>
            </a:xfrm>
            <a:prstGeom prst="rect">
              <a:avLst/>
            </a:prstGeom>
          </p:spPr>
          <p:txBody>
            <a:bodyPr anchor="ctr" rtlCol="false" tIns="50800" lIns="50800" bIns="50800" rIns="50800"/>
            <a:lstStyle/>
            <a:p>
              <a:pPr algn="ctr">
                <a:lnSpc>
                  <a:spcPts val="2800"/>
                </a:lnSpc>
              </a:pPr>
            </a:p>
          </p:txBody>
        </p:sp>
      </p:grpSp>
      <p:sp>
        <p:nvSpPr>
          <p:cNvPr name="TextBox 13" id="13"/>
          <p:cNvSpPr txBox="true"/>
          <p:nvPr/>
        </p:nvSpPr>
        <p:spPr>
          <a:xfrm rot="0">
            <a:off x="10142041" y="3591512"/>
            <a:ext cx="7246320" cy="2647315"/>
          </a:xfrm>
          <a:prstGeom prst="rect">
            <a:avLst/>
          </a:prstGeom>
        </p:spPr>
        <p:txBody>
          <a:bodyPr anchor="t" rtlCol="false" tIns="0" lIns="0" bIns="0" rIns="0">
            <a:spAutoFit/>
          </a:bodyPr>
          <a:lstStyle/>
          <a:p>
            <a:pPr algn="ctr">
              <a:lnSpc>
                <a:spcPts val="4234"/>
              </a:lnSpc>
            </a:pPr>
            <a:r>
              <a:rPr lang="en-US" sz="3024">
                <a:solidFill>
                  <a:srgbClr val="B0DDEC"/>
                </a:solidFill>
                <a:latin typeface="Sarabun"/>
                <a:ea typeface="Sarabun"/>
                <a:cs typeface="Sarabun"/>
                <a:sym typeface="Sarabun"/>
              </a:rPr>
              <a:t>“Please write Python code to analyze the correlation between annual budget expenditure and PM2.5 levels in Chiang Mai Province over the past 10 years.”</a:t>
            </a:r>
          </a:p>
          <a:p>
            <a:pPr algn="ctr">
              <a:lnSpc>
                <a:spcPts val="4234"/>
              </a:lnSpc>
            </a:pP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214438" y="733425"/>
            <a:ext cx="17073562" cy="1921383"/>
          </a:xfrm>
          <a:prstGeom prst="rect">
            <a:avLst/>
          </a:prstGeom>
        </p:spPr>
        <p:txBody>
          <a:bodyPr anchor="t" rtlCol="false" tIns="0" lIns="0" bIns="0" rIns="0">
            <a:spAutoFit/>
          </a:bodyPr>
          <a:lstStyle/>
          <a:p>
            <a:pPr algn="l">
              <a:lnSpc>
                <a:spcPts val="7775"/>
              </a:lnSpc>
            </a:pPr>
            <a:r>
              <a:rPr lang="en-US" b="true" sz="5400">
                <a:solidFill>
                  <a:srgbClr val="0F172A"/>
                </a:solidFill>
                <a:latin typeface="Sarabun Bold"/>
                <a:ea typeface="Sarabun Bold"/>
                <a:cs typeface="Sarabun Bold"/>
                <a:sym typeface="Sarabun Bold"/>
              </a:rPr>
              <a:t>Why Artificial Intelligence Cannot Fully Replace Human Auditors</a:t>
            </a:r>
          </a:p>
        </p:txBody>
      </p:sp>
      <p:grpSp>
        <p:nvGrpSpPr>
          <p:cNvPr name="Group 3" id="3"/>
          <p:cNvGrpSpPr/>
          <p:nvPr/>
        </p:nvGrpSpPr>
        <p:grpSpPr>
          <a:xfrm rot="0">
            <a:off x="857250" y="857250"/>
            <a:ext cx="142875" cy="822874"/>
            <a:chOff x="0" y="0"/>
            <a:chExt cx="190500" cy="1097166"/>
          </a:xfrm>
        </p:grpSpPr>
        <p:sp>
          <p:nvSpPr>
            <p:cNvPr name="Freeform 4" id="4"/>
            <p:cNvSpPr/>
            <p:nvPr/>
          </p:nvSpPr>
          <p:spPr>
            <a:xfrm flipH="false" flipV="false" rot="0">
              <a:off x="0" y="0"/>
              <a:ext cx="190500" cy="1097153"/>
            </a:xfrm>
            <a:custGeom>
              <a:avLst/>
              <a:gdLst/>
              <a:ahLst/>
              <a:cxnLst/>
              <a:rect r="r" b="b" t="t" l="l"/>
              <a:pathLst>
                <a:path h="1097153" w="190500">
                  <a:moveTo>
                    <a:pt x="0" y="0"/>
                  </a:moveTo>
                  <a:lnTo>
                    <a:pt x="190500" y="0"/>
                  </a:lnTo>
                  <a:lnTo>
                    <a:pt x="190500" y="1097153"/>
                  </a:lnTo>
                  <a:lnTo>
                    <a:pt x="0" y="1097153"/>
                  </a:lnTo>
                  <a:close/>
                </a:path>
              </a:pathLst>
            </a:custGeom>
            <a:solidFill>
              <a:srgbClr val="EAB308"/>
            </a:solidFill>
          </p:spPr>
        </p:sp>
      </p:grpSp>
      <p:sp>
        <p:nvSpPr>
          <p:cNvPr name="TextBox 5" id="5"/>
          <p:cNvSpPr txBox="true"/>
          <p:nvPr/>
        </p:nvSpPr>
        <p:spPr>
          <a:xfrm rot="0">
            <a:off x="1214438" y="3246066"/>
            <a:ext cx="143637" cy="679830"/>
          </a:xfrm>
          <a:prstGeom prst="rect">
            <a:avLst/>
          </a:prstGeom>
        </p:spPr>
        <p:txBody>
          <a:bodyPr anchor="t" rtlCol="false" tIns="0" lIns="0" bIns="0" rIns="0">
            <a:spAutoFit/>
          </a:bodyPr>
          <a:lstStyle/>
          <a:p>
            <a:pPr algn="l">
              <a:lnSpc>
                <a:spcPts val="3920"/>
              </a:lnSpc>
            </a:pPr>
            <a:r>
              <a:rPr lang="en-US" sz="3267">
                <a:solidFill>
                  <a:srgbClr val="334155"/>
                </a:solidFill>
                <a:latin typeface="Sarabun"/>
                <a:ea typeface="Sarabun"/>
                <a:cs typeface="Sarabun"/>
                <a:sym typeface="Sarabun"/>
              </a:rPr>
              <a:t>•</a:t>
            </a:r>
          </a:p>
        </p:txBody>
      </p:sp>
      <p:sp>
        <p:nvSpPr>
          <p:cNvPr name="TextBox 6" id="6"/>
          <p:cNvSpPr txBox="true"/>
          <p:nvPr/>
        </p:nvSpPr>
        <p:spPr>
          <a:xfrm rot="0">
            <a:off x="1453832" y="3030183"/>
            <a:ext cx="17779035" cy="717178"/>
          </a:xfrm>
          <a:prstGeom prst="rect">
            <a:avLst/>
          </a:prstGeom>
        </p:spPr>
        <p:txBody>
          <a:bodyPr anchor="t" rtlCol="false" tIns="0" lIns="0" bIns="0" rIns="0">
            <a:spAutoFit/>
          </a:bodyPr>
          <a:lstStyle/>
          <a:p>
            <a:pPr algn="l">
              <a:lnSpc>
                <a:spcPts val="6273"/>
              </a:lnSpc>
            </a:pPr>
            <a:r>
              <a:rPr lang="en-US" b="true" sz="3267">
                <a:solidFill>
                  <a:srgbClr val="334155"/>
                </a:solidFill>
                <a:latin typeface="Sarabun Bold"/>
                <a:ea typeface="Sarabun Bold"/>
                <a:cs typeface="Sarabun Bold"/>
                <a:sym typeface="Sarabun Bold"/>
              </a:rPr>
              <a:t>Contextual Judgement:</a:t>
            </a:r>
            <a:r>
              <a:rPr lang="en-US" sz="3267">
                <a:solidFill>
                  <a:srgbClr val="334155"/>
                </a:solidFill>
                <a:latin typeface="Sarabun"/>
                <a:ea typeface="Sarabun"/>
                <a:cs typeface="Sarabun"/>
                <a:sym typeface="Sarabun"/>
              </a:rPr>
              <a:t> Decision making in nuanced and sensitive contexts</a:t>
            </a:r>
          </a:p>
        </p:txBody>
      </p:sp>
      <p:sp>
        <p:nvSpPr>
          <p:cNvPr name="TextBox 7" id="7"/>
          <p:cNvSpPr txBox="true"/>
          <p:nvPr/>
        </p:nvSpPr>
        <p:spPr>
          <a:xfrm rot="0">
            <a:off x="1214438" y="4149285"/>
            <a:ext cx="143637" cy="679830"/>
          </a:xfrm>
          <a:prstGeom prst="rect">
            <a:avLst/>
          </a:prstGeom>
        </p:spPr>
        <p:txBody>
          <a:bodyPr anchor="t" rtlCol="false" tIns="0" lIns="0" bIns="0" rIns="0">
            <a:spAutoFit/>
          </a:bodyPr>
          <a:lstStyle/>
          <a:p>
            <a:pPr algn="l">
              <a:lnSpc>
                <a:spcPts val="3920"/>
              </a:lnSpc>
            </a:pPr>
            <a:r>
              <a:rPr lang="en-US" sz="3267">
                <a:solidFill>
                  <a:srgbClr val="334155"/>
                </a:solidFill>
                <a:latin typeface="Sarabun"/>
                <a:ea typeface="Sarabun"/>
                <a:cs typeface="Sarabun"/>
                <a:sym typeface="Sarabun"/>
              </a:rPr>
              <a:t>•</a:t>
            </a:r>
          </a:p>
        </p:txBody>
      </p:sp>
      <p:sp>
        <p:nvSpPr>
          <p:cNvPr name="TextBox 8" id="8"/>
          <p:cNvSpPr txBox="true"/>
          <p:nvPr/>
        </p:nvSpPr>
        <p:spPr>
          <a:xfrm rot="0">
            <a:off x="1453832" y="4038177"/>
            <a:ext cx="12342283" cy="1265693"/>
          </a:xfrm>
          <a:prstGeom prst="rect">
            <a:avLst/>
          </a:prstGeom>
        </p:spPr>
        <p:txBody>
          <a:bodyPr anchor="t" rtlCol="false" tIns="0" lIns="0" bIns="0" rIns="0">
            <a:spAutoFit/>
          </a:bodyPr>
          <a:lstStyle/>
          <a:p>
            <a:pPr algn="l">
              <a:lnSpc>
                <a:spcPts val="5129"/>
              </a:lnSpc>
            </a:pPr>
            <a:r>
              <a:rPr lang="en-US" b="true" sz="3267">
                <a:solidFill>
                  <a:srgbClr val="334155"/>
                </a:solidFill>
                <a:latin typeface="Sarabun Bold"/>
                <a:ea typeface="Sarabun Bold"/>
                <a:cs typeface="Sarabun Bold"/>
                <a:sym typeface="Sarabun Bold"/>
              </a:rPr>
              <a:t>Physical Verification: </a:t>
            </a:r>
            <a:r>
              <a:rPr lang="en-US" sz="3267">
                <a:solidFill>
                  <a:srgbClr val="334155"/>
                </a:solidFill>
                <a:latin typeface="Sarabun"/>
                <a:ea typeface="Sarabun"/>
                <a:cs typeface="Sarabun"/>
                <a:sym typeface="Sarabun"/>
              </a:rPr>
              <a:t>On-site inspection and physical verification (e.g., counting materials, assessing quality) </a:t>
            </a:r>
          </a:p>
        </p:txBody>
      </p:sp>
      <p:sp>
        <p:nvSpPr>
          <p:cNvPr name="TextBox 9" id="9"/>
          <p:cNvSpPr txBox="true"/>
          <p:nvPr/>
        </p:nvSpPr>
        <p:spPr>
          <a:xfrm rot="0">
            <a:off x="1214438" y="5620562"/>
            <a:ext cx="143637" cy="679830"/>
          </a:xfrm>
          <a:prstGeom prst="rect">
            <a:avLst/>
          </a:prstGeom>
        </p:spPr>
        <p:txBody>
          <a:bodyPr anchor="t" rtlCol="false" tIns="0" lIns="0" bIns="0" rIns="0">
            <a:spAutoFit/>
          </a:bodyPr>
          <a:lstStyle/>
          <a:p>
            <a:pPr algn="l">
              <a:lnSpc>
                <a:spcPts val="3920"/>
              </a:lnSpc>
            </a:pPr>
            <a:r>
              <a:rPr lang="en-US" sz="3267">
                <a:solidFill>
                  <a:srgbClr val="334155"/>
                </a:solidFill>
                <a:latin typeface="Sarabun"/>
                <a:ea typeface="Sarabun"/>
                <a:cs typeface="Sarabun"/>
                <a:sym typeface="Sarabun"/>
              </a:rPr>
              <a:t>•</a:t>
            </a:r>
          </a:p>
        </p:txBody>
      </p:sp>
      <p:sp>
        <p:nvSpPr>
          <p:cNvPr name="TextBox 10" id="10"/>
          <p:cNvSpPr txBox="true"/>
          <p:nvPr/>
        </p:nvSpPr>
        <p:spPr>
          <a:xfrm rot="0">
            <a:off x="1453832" y="5401487"/>
            <a:ext cx="17779035" cy="720410"/>
          </a:xfrm>
          <a:prstGeom prst="rect">
            <a:avLst/>
          </a:prstGeom>
        </p:spPr>
        <p:txBody>
          <a:bodyPr anchor="t" rtlCol="false" tIns="0" lIns="0" bIns="0" rIns="0">
            <a:spAutoFit/>
          </a:bodyPr>
          <a:lstStyle/>
          <a:p>
            <a:pPr algn="l">
              <a:lnSpc>
                <a:spcPts val="6273"/>
              </a:lnSpc>
            </a:pPr>
            <a:r>
              <a:rPr lang="en-US" b="true" sz="3267">
                <a:solidFill>
                  <a:srgbClr val="334155"/>
                </a:solidFill>
                <a:latin typeface="Sarabun Bold"/>
                <a:ea typeface="Sarabun Bold"/>
                <a:cs typeface="Sarabun Bold"/>
                <a:sym typeface="Sarabun Bold"/>
              </a:rPr>
              <a:t>Interview:</a:t>
            </a:r>
            <a:r>
              <a:rPr lang="en-US" sz="3267">
                <a:solidFill>
                  <a:srgbClr val="334155"/>
                </a:solidFill>
                <a:latin typeface="Sarabun"/>
                <a:ea typeface="Sarabun"/>
                <a:cs typeface="Sarabun"/>
                <a:sym typeface="Sarabun"/>
              </a:rPr>
              <a:t> Inquiry through testimony and observing the auditee’s body language</a:t>
            </a:r>
          </a:p>
        </p:txBody>
      </p:sp>
      <p:sp>
        <p:nvSpPr>
          <p:cNvPr name="TextBox 11" id="11"/>
          <p:cNvSpPr txBox="true"/>
          <p:nvPr/>
        </p:nvSpPr>
        <p:spPr>
          <a:xfrm rot="0">
            <a:off x="1142619" y="6630357"/>
            <a:ext cx="143637" cy="679830"/>
          </a:xfrm>
          <a:prstGeom prst="rect">
            <a:avLst/>
          </a:prstGeom>
        </p:spPr>
        <p:txBody>
          <a:bodyPr anchor="t" rtlCol="false" tIns="0" lIns="0" bIns="0" rIns="0">
            <a:spAutoFit/>
          </a:bodyPr>
          <a:lstStyle/>
          <a:p>
            <a:pPr algn="l">
              <a:lnSpc>
                <a:spcPts val="3920"/>
              </a:lnSpc>
            </a:pPr>
            <a:r>
              <a:rPr lang="en-US" sz="3267">
                <a:solidFill>
                  <a:srgbClr val="334155"/>
                </a:solidFill>
                <a:latin typeface="Sarabun"/>
                <a:ea typeface="Sarabun"/>
                <a:cs typeface="Sarabun"/>
                <a:sym typeface="Sarabun"/>
              </a:rPr>
              <a:t>•</a:t>
            </a:r>
          </a:p>
        </p:txBody>
      </p:sp>
      <p:sp>
        <p:nvSpPr>
          <p:cNvPr name="TextBox 12" id="12"/>
          <p:cNvSpPr txBox="true"/>
          <p:nvPr/>
        </p:nvSpPr>
        <p:spPr>
          <a:xfrm rot="0">
            <a:off x="1453832" y="6411282"/>
            <a:ext cx="17779035" cy="717178"/>
          </a:xfrm>
          <a:prstGeom prst="rect">
            <a:avLst/>
          </a:prstGeom>
        </p:spPr>
        <p:txBody>
          <a:bodyPr anchor="t" rtlCol="false" tIns="0" lIns="0" bIns="0" rIns="0">
            <a:spAutoFit/>
          </a:bodyPr>
          <a:lstStyle/>
          <a:p>
            <a:pPr algn="l">
              <a:lnSpc>
                <a:spcPts val="6273"/>
              </a:lnSpc>
            </a:pPr>
            <a:r>
              <a:rPr lang="en-US" b="true" sz="3267">
                <a:solidFill>
                  <a:srgbClr val="334155"/>
                </a:solidFill>
                <a:latin typeface="Sarabun Bold"/>
                <a:ea typeface="Sarabun Bold"/>
                <a:cs typeface="Sarabun Bold"/>
                <a:sym typeface="Sarabun Bold"/>
              </a:rPr>
              <a:t>Responsibility:</a:t>
            </a:r>
            <a:r>
              <a:rPr lang="en-US" sz="3267">
                <a:solidFill>
                  <a:srgbClr val="334155"/>
                </a:solidFill>
                <a:latin typeface="Sarabun"/>
                <a:ea typeface="Sarabun"/>
                <a:cs typeface="Sarabun"/>
                <a:sym typeface="Sarabun"/>
              </a:rPr>
              <a:t> Legal accountability (AI cannot be legally liable)</a:t>
            </a:r>
          </a:p>
        </p:txBody>
      </p:sp>
      <p:sp>
        <p:nvSpPr>
          <p:cNvPr name="Freeform 13" id="13"/>
          <p:cNvSpPr/>
          <p:nvPr/>
        </p:nvSpPr>
        <p:spPr>
          <a:xfrm flipH="false" flipV="false" rot="0">
            <a:off x="16592485" y="601872"/>
            <a:ext cx="1333631" cy="1333631"/>
          </a:xfrm>
          <a:custGeom>
            <a:avLst/>
            <a:gdLst/>
            <a:ahLst/>
            <a:cxnLst/>
            <a:rect r="r" b="b" t="t" l="l"/>
            <a:pathLst>
              <a:path h="1333631" w="1333631">
                <a:moveTo>
                  <a:pt x="0" y="0"/>
                </a:moveTo>
                <a:lnTo>
                  <a:pt x="1333630" y="0"/>
                </a:lnTo>
                <a:lnTo>
                  <a:pt x="1333630" y="1333630"/>
                </a:lnTo>
                <a:lnTo>
                  <a:pt x="0" y="1333630"/>
                </a:lnTo>
                <a:lnTo>
                  <a:pt x="0" y="0"/>
                </a:lnTo>
                <a:close/>
              </a:path>
            </a:pathLst>
          </a:custGeom>
          <a:blipFill>
            <a:blip r:embed="rId3"/>
            <a:stretch>
              <a:fillRect l="0" t="0" r="0" b="0"/>
            </a:stretch>
          </a:blipFill>
        </p:spPr>
      </p:sp>
      <p:sp>
        <p:nvSpPr>
          <p:cNvPr name="TextBox 14" id="14"/>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Garuda"/>
                <a:ea typeface="Garuda"/>
                <a:cs typeface="Garuda"/>
                <a:sym typeface="Garuda"/>
              </a:rPr>
              <a:t>27</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image.png"/>
          <p:cNvSpPr/>
          <p:nvPr/>
        </p:nvSpPr>
        <p:spPr>
          <a:xfrm flipH="false" flipV="false" rot="0">
            <a:off x="857250" y="3496199"/>
            <a:ext cx="5238598" cy="4831632"/>
          </a:xfrm>
          <a:custGeom>
            <a:avLst/>
            <a:gdLst/>
            <a:ahLst/>
            <a:cxnLst/>
            <a:rect r="r" b="b" t="t" l="l"/>
            <a:pathLst>
              <a:path h="4831632" w="5238598">
                <a:moveTo>
                  <a:pt x="0" y="0"/>
                </a:moveTo>
                <a:lnTo>
                  <a:pt x="5238598" y="0"/>
                </a:lnTo>
                <a:lnTo>
                  <a:pt x="5238598" y="4831632"/>
                </a:lnTo>
                <a:lnTo>
                  <a:pt x="0" y="4831632"/>
                </a:lnTo>
                <a:lnTo>
                  <a:pt x="0" y="0"/>
                </a:lnTo>
                <a:close/>
              </a:path>
            </a:pathLst>
          </a:custGeom>
          <a:blipFill>
            <a:blip r:embed="rId3"/>
            <a:stretch>
              <a:fillRect l="0" t="0" r="0" b="-151"/>
            </a:stretch>
          </a:blipFill>
        </p:spPr>
      </p:sp>
      <p:sp>
        <p:nvSpPr>
          <p:cNvPr name="Freeform 3" id="3" descr="image.png"/>
          <p:cNvSpPr/>
          <p:nvPr/>
        </p:nvSpPr>
        <p:spPr>
          <a:xfrm flipH="false" flipV="false" rot="0">
            <a:off x="6524473" y="3496199"/>
            <a:ext cx="5238826" cy="4831632"/>
          </a:xfrm>
          <a:custGeom>
            <a:avLst/>
            <a:gdLst/>
            <a:ahLst/>
            <a:cxnLst/>
            <a:rect r="r" b="b" t="t" l="l"/>
            <a:pathLst>
              <a:path h="4831632" w="5238826">
                <a:moveTo>
                  <a:pt x="0" y="0"/>
                </a:moveTo>
                <a:lnTo>
                  <a:pt x="5238826" y="0"/>
                </a:lnTo>
                <a:lnTo>
                  <a:pt x="5238826" y="4831632"/>
                </a:lnTo>
                <a:lnTo>
                  <a:pt x="0" y="4831632"/>
                </a:lnTo>
                <a:lnTo>
                  <a:pt x="0" y="0"/>
                </a:lnTo>
                <a:close/>
              </a:path>
            </a:pathLst>
          </a:custGeom>
          <a:blipFill>
            <a:blip r:embed="rId4"/>
            <a:stretch>
              <a:fillRect l="0" t="0" r="-117" b="0"/>
            </a:stretch>
          </a:blipFill>
        </p:spPr>
      </p:sp>
      <p:sp>
        <p:nvSpPr>
          <p:cNvPr name="Freeform 4" id="4" descr="image.png"/>
          <p:cNvSpPr/>
          <p:nvPr/>
        </p:nvSpPr>
        <p:spPr>
          <a:xfrm flipH="false" flipV="false" rot="0">
            <a:off x="12191924" y="3496199"/>
            <a:ext cx="5238598" cy="4831632"/>
          </a:xfrm>
          <a:custGeom>
            <a:avLst/>
            <a:gdLst/>
            <a:ahLst/>
            <a:cxnLst/>
            <a:rect r="r" b="b" t="t" l="l"/>
            <a:pathLst>
              <a:path h="4831632" w="5238598">
                <a:moveTo>
                  <a:pt x="0" y="0"/>
                </a:moveTo>
                <a:lnTo>
                  <a:pt x="5238597" y="0"/>
                </a:lnTo>
                <a:lnTo>
                  <a:pt x="5238597" y="4831632"/>
                </a:lnTo>
                <a:lnTo>
                  <a:pt x="0" y="4831632"/>
                </a:lnTo>
                <a:lnTo>
                  <a:pt x="0" y="0"/>
                </a:lnTo>
                <a:close/>
              </a:path>
            </a:pathLst>
          </a:custGeom>
          <a:blipFill>
            <a:blip r:embed="rId5"/>
            <a:stretch>
              <a:fillRect l="0" t="0" r="0" b="-151"/>
            </a:stretch>
          </a:blipFill>
        </p:spPr>
      </p:sp>
      <p:sp>
        <p:nvSpPr>
          <p:cNvPr name="TextBox 5" id="5"/>
          <p:cNvSpPr txBox="true"/>
          <p:nvPr/>
        </p:nvSpPr>
        <p:spPr>
          <a:xfrm rot="0">
            <a:off x="1214438" y="733425"/>
            <a:ext cx="6258669" cy="940308"/>
          </a:xfrm>
          <a:prstGeom prst="rect">
            <a:avLst/>
          </a:prstGeom>
        </p:spPr>
        <p:txBody>
          <a:bodyPr anchor="t" rtlCol="false" tIns="0" lIns="0" bIns="0" rIns="0">
            <a:spAutoFit/>
          </a:bodyPr>
          <a:lstStyle/>
          <a:p>
            <a:pPr algn="l">
              <a:lnSpc>
                <a:spcPts val="7775"/>
              </a:lnSpc>
            </a:pPr>
            <a:r>
              <a:rPr lang="en-US" b="true" sz="5400">
                <a:solidFill>
                  <a:srgbClr val="0F172A"/>
                </a:solidFill>
                <a:latin typeface="Sarabun Bold"/>
                <a:ea typeface="Sarabun Bold"/>
                <a:cs typeface="Sarabun Bold"/>
                <a:sym typeface="Sarabun Bold"/>
              </a:rPr>
              <a:t>Formula for Success</a:t>
            </a:r>
          </a:p>
        </p:txBody>
      </p:sp>
      <p:grpSp>
        <p:nvGrpSpPr>
          <p:cNvPr name="Group 6" id="6"/>
          <p:cNvGrpSpPr/>
          <p:nvPr/>
        </p:nvGrpSpPr>
        <p:grpSpPr>
          <a:xfrm rot="0">
            <a:off x="857250" y="857250"/>
            <a:ext cx="142875" cy="822874"/>
            <a:chOff x="0" y="0"/>
            <a:chExt cx="190500" cy="1097166"/>
          </a:xfrm>
        </p:grpSpPr>
        <p:sp>
          <p:nvSpPr>
            <p:cNvPr name="Freeform 7" id="7"/>
            <p:cNvSpPr/>
            <p:nvPr/>
          </p:nvSpPr>
          <p:spPr>
            <a:xfrm flipH="false" flipV="false" rot="0">
              <a:off x="0" y="0"/>
              <a:ext cx="190500" cy="1097153"/>
            </a:xfrm>
            <a:custGeom>
              <a:avLst/>
              <a:gdLst/>
              <a:ahLst/>
              <a:cxnLst/>
              <a:rect r="r" b="b" t="t" l="l"/>
              <a:pathLst>
                <a:path h="1097153" w="190500">
                  <a:moveTo>
                    <a:pt x="0" y="0"/>
                  </a:moveTo>
                  <a:lnTo>
                    <a:pt x="190500" y="0"/>
                  </a:lnTo>
                  <a:lnTo>
                    <a:pt x="190500" y="1097153"/>
                  </a:lnTo>
                  <a:lnTo>
                    <a:pt x="0" y="1097153"/>
                  </a:lnTo>
                  <a:close/>
                </a:path>
              </a:pathLst>
            </a:custGeom>
            <a:solidFill>
              <a:srgbClr val="EAB308"/>
            </a:solidFill>
          </p:spPr>
        </p:sp>
      </p:grpSp>
      <p:sp>
        <p:nvSpPr>
          <p:cNvPr name="TextBox 8" id="8"/>
          <p:cNvSpPr txBox="true"/>
          <p:nvPr/>
        </p:nvSpPr>
        <p:spPr>
          <a:xfrm rot="0">
            <a:off x="1300162" y="4891611"/>
            <a:ext cx="4570419" cy="624707"/>
          </a:xfrm>
          <a:prstGeom prst="rect">
            <a:avLst/>
          </a:prstGeom>
        </p:spPr>
        <p:txBody>
          <a:bodyPr anchor="t" rtlCol="false" tIns="0" lIns="0" bIns="0" rIns="0">
            <a:spAutoFit/>
          </a:bodyPr>
          <a:lstStyle/>
          <a:p>
            <a:pPr algn="l">
              <a:lnSpc>
                <a:spcPts val="5182"/>
              </a:lnSpc>
            </a:pPr>
            <a:r>
              <a:rPr lang="en-US" sz="3600">
                <a:solidFill>
                  <a:srgbClr val="3B82F6"/>
                </a:solidFill>
                <a:latin typeface="Sarabun"/>
                <a:ea typeface="Sarabun"/>
                <a:cs typeface="Sarabun"/>
                <a:sym typeface="Sarabun"/>
              </a:rPr>
              <a:t>People</a:t>
            </a:r>
          </a:p>
        </p:txBody>
      </p:sp>
      <p:sp>
        <p:nvSpPr>
          <p:cNvPr name="TextBox 9" id="9"/>
          <p:cNvSpPr txBox="true"/>
          <p:nvPr/>
        </p:nvSpPr>
        <p:spPr>
          <a:xfrm rot="0">
            <a:off x="1300162" y="5687759"/>
            <a:ext cx="4352773" cy="2047113"/>
          </a:xfrm>
          <a:prstGeom prst="rect">
            <a:avLst/>
          </a:prstGeom>
        </p:spPr>
        <p:txBody>
          <a:bodyPr anchor="t" rtlCol="false" tIns="0" lIns="0" bIns="0" rIns="0">
            <a:spAutoFit/>
          </a:bodyPr>
          <a:lstStyle/>
          <a:p>
            <a:pPr algn="l">
              <a:lnSpc>
                <a:spcPts val="5616"/>
              </a:lnSpc>
            </a:pPr>
            <a:r>
              <a:rPr lang="en-US" sz="2925">
                <a:solidFill>
                  <a:srgbClr val="334155"/>
                </a:solidFill>
                <a:latin typeface="Sarabun"/>
                <a:ea typeface="Sarabun"/>
                <a:cs typeface="Sarabun"/>
                <a:sym typeface="Sarabun"/>
              </a:rPr>
              <a:t>Develop Prompt Engineering skills and Digital Mindset.</a:t>
            </a:r>
          </a:p>
        </p:txBody>
      </p:sp>
      <p:sp>
        <p:nvSpPr>
          <p:cNvPr name="TextBox 10" id="10"/>
          <p:cNvSpPr txBox="true"/>
          <p:nvPr/>
        </p:nvSpPr>
        <p:spPr>
          <a:xfrm rot="0">
            <a:off x="6967385" y="4891611"/>
            <a:ext cx="4570647" cy="624707"/>
          </a:xfrm>
          <a:prstGeom prst="rect">
            <a:avLst/>
          </a:prstGeom>
        </p:spPr>
        <p:txBody>
          <a:bodyPr anchor="t" rtlCol="false" tIns="0" lIns="0" bIns="0" rIns="0">
            <a:spAutoFit/>
          </a:bodyPr>
          <a:lstStyle/>
          <a:p>
            <a:pPr algn="l">
              <a:lnSpc>
                <a:spcPts val="5182"/>
              </a:lnSpc>
            </a:pPr>
            <a:r>
              <a:rPr lang="en-US" sz="3600">
                <a:solidFill>
                  <a:srgbClr val="3B82F6"/>
                </a:solidFill>
                <a:latin typeface="Sarabun"/>
                <a:ea typeface="Sarabun"/>
                <a:cs typeface="Sarabun"/>
                <a:sym typeface="Sarabun"/>
              </a:rPr>
              <a:t>Process</a:t>
            </a:r>
          </a:p>
        </p:txBody>
      </p:sp>
      <p:sp>
        <p:nvSpPr>
          <p:cNvPr name="TextBox 11" id="11"/>
          <p:cNvSpPr txBox="true"/>
          <p:nvPr/>
        </p:nvSpPr>
        <p:spPr>
          <a:xfrm rot="0">
            <a:off x="6967385" y="5335334"/>
            <a:ext cx="4353001" cy="2751963"/>
          </a:xfrm>
          <a:prstGeom prst="rect">
            <a:avLst/>
          </a:prstGeom>
        </p:spPr>
        <p:txBody>
          <a:bodyPr anchor="t" rtlCol="false" tIns="0" lIns="0" bIns="0" rIns="0">
            <a:spAutoFit/>
          </a:bodyPr>
          <a:lstStyle/>
          <a:p>
            <a:pPr algn="l">
              <a:lnSpc>
                <a:spcPts val="5616"/>
              </a:lnSpc>
            </a:pPr>
            <a:r>
              <a:rPr lang="en-US" sz="2925">
                <a:solidFill>
                  <a:srgbClr val="334155"/>
                </a:solidFill>
                <a:latin typeface="Sarabun"/>
                <a:ea typeface="Sarabun"/>
                <a:cs typeface="Sarabun"/>
                <a:sym typeface="Sarabun"/>
              </a:rPr>
              <a:t>Adjust audit processes to support AI (do not simply apply AI to existing manual processes).</a:t>
            </a:r>
          </a:p>
        </p:txBody>
      </p:sp>
      <p:sp>
        <p:nvSpPr>
          <p:cNvPr name="TextBox 12" id="12"/>
          <p:cNvSpPr txBox="true"/>
          <p:nvPr/>
        </p:nvSpPr>
        <p:spPr>
          <a:xfrm rot="0">
            <a:off x="12634836" y="4891611"/>
            <a:ext cx="4570419" cy="624707"/>
          </a:xfrm>
          <a:prstGeom prst="rect">
            <a:avLst/>
          </a:prstGeom>
        </p:spPr>
        <p:txBody>
          <a:bodyPr anchor="t" rtlCol="false" tIns="0" lIns="0" bIns="0" rIns="0">
            <a:spAutoFit/>
          </a:bodyPr>
          <a:lstStyle/>
          <a:p>
            <a:pPr algn="l">
              <a:lnSpc>
                <a:spcPts val="5182"/>
              </a:lnSpc>
            </a:pPr>
            <a:r>
              <a:rPr lang="en-US" sz="3600">
                <a:solidFill>
                  <a:srgbClr val="3B82F6"/>
                </a:solidFill>
                <a:latin typeface="Sarabun"/>
                <a:ea typeface="Sarabun"/>
                <a:cs typeface="Sarabun"/>
                <a:sym typeface="Sarabun"/>
              </a:rPr>
              <a:t>Technology</a:t>
            </a:r>
          </a:p>
        </p:txBody>
      </p:sp>
      <p:sp>
        <p:nvSpPr>
          <p:cNvPr name="TextBox 13" id="13"/>
          <p:cNvSpPr txBox="true"/>
          <p:nvPr/>
        </p:nvSpPr>
        <p:spPr>
          <a:xfrm rot="0">
            <a:off x="12634836" y="5687759"/>
            <a:ext cx="4352773" cy="2047113"/>
          </a:xfrm>
          <a:prstGeom prst="rect">
            <a:avLst/>
          </a:prstGeom>
        </p:spPr>
        <p:txBody>
          <a:bodyPr anchor="t" rtlCol="false" tIns="0" lIns="0" bIns="0" rIns="0">
            <a:spAutoFit/>
          </a:bodyPr>
          <a:lstStyle/>
          <a:p>
            <a:pPr algn="l">
              <a:lnSpc>
                <a:spcPts val="5616"/>
              </a:lnSpc>
            </a:pPr>
            <a:r>
              <a:rPr lang="en-US" sz="2925">
                <a:solidFill>
                  <a:srgbClr val="334155"/>
                </a:solidFill>
                <a:latin typeface="Sarabun"/>
                <a:ea typeface="Sarabun"/>
                <a:cs typeface="Sarabun"/>
                <a:sym typeface="Sarabun"/>
              </a:rPr>
              <a:t>Select tools that are secure and appropriate for the job (Secure AI).</a:t>
            </a:r>
          </a:p>
        </p:txBody>
      </p:sp>
      <p:sp>
        <p:nvSpPr>
          <p:cNvPr name="Freeform 14" id="14" descr="image.png"/>
          <p:cNvSpPr/>
          <p:nvPr/>
        </p:nvSpPr>
        <p:spPr>
          <a:xfrm flipH="false" flipV="false" rot="0">
            <a:off x="1300162" y="4053411"/>
            <a:ext cx="714375" cy="571500"/>
          </a:xfrm>
          <a:custGeom>
            <a:avLst/>
            <a:gdLst/>
            <a:ahLst/>
            <a:cxnLst/>
            <a:rect r="r" b="b" t="t" l="l"/>
            <a:pathLst>
              <a:path h="571500" w="714375">
                <a:moveTo>
                  <a:pt x="0" y="0"/>
                </a:moveTo>
                <a:lnTo>
                  <a:pt x="714376" y="0"/>
                </a:lnTo>
                <a:lnTo>
                  <a:pt x="714376" y="571500"/>
                </a:lnTo>
                <a:lnTo>
                  <a:pt x="0" y="571500"/>
                </a:lnTo>
                <a:lnTo>
                  <a:pt x="0" y="0"/>
                </a:lnTo>
                <a:close/>
              </a:path>
            </a:pathLst>
          </a:custGeom>
          <a:blipFill>
            <a:blip r:embed="rId6"/>
            <a:stretch>
              <a:fillRect l="0" t="0" r="0" b="-2500"/>
            </a:stretch>
          </a:blipFill>
        </p:spPr>
      </p:sp>
      <p:sp>
        <p:nvSpPr>
          <p:cNvPr name="Freeform 15" id="15" descr="image.png"/>
          <p:cNvSpPr/>
          <p:nvPr/>
        </p:nvSpPr>
        <p:spPr>
          <a:xfrm flipH="false" flipV="false" rot="0">
            <a:off x="6967385" y="4053411"/>
            <a:ext cx="714375" cy="571500"/>
          </a:xfrm>
          <a:custGeom>
            <a:avLst/>
            <a:gdLst/>
            <a:ahLst/>
            <a:cxnLst/>
            <a:rect r="r" b="b" t="t" l="l"/>
            <a:pathLst>
              <a:path h="571500" w="714375">
                <a:moveTo>
                  <a:pt x="0" y="0"/>
                </a:moveTo>
                <a:lnTo>
                  <a:pt x="714375" y="0"/>
                </a:lnTo>
                <a:lnTo>
                  <a:pt x="714375" y="571500"/>
                </a:lnTo>
                <a:lnTo>
                  <a:pt x="0" y="571500"/>
                </a:lnTo>
                <a:lnTo>
                  <a:pt x="0" y="0"/>
                </a:lnTo>
                <a:close/>
              </a:path>
            </a:pathLst>
          </a:custGeom>
          <a:blipFill>
            <a:blip r:embed="rId7"/>
            <a:stretch>
              <a:fillRect l="0" t="0" r="0" b="-489"/>
            </a:stretch>
          </a:blipFill>
        </p:spPr>
      </p:sp>
      <p:sp>
        <p:nvSpPr>
          <p:cNvPr name="Freeform 16" id="16" descr="image.png"/>
          <p:cNvSpPr/>
          <p:nvPr/>
        </p:nvSpPr>
        <p:spPr>
          <a:xfrm flipH="false" flipV="false" rot="0">
            <a:off x="12634836" y="4053411"/>
            <a:ext cx="571500" cy="571500"/>
          </a:xfrm>
          <a:custGeom>
            <a:avLst/>
            <a:gdLst/>
            <a:ahLst/>
            <a:cxnLst/>
            <a:rect r="r" b="b" t="t" l="l"/>
            <a:pathLst>
              <a:path h="571500" w="571500">
                <a:moveTo>
                  <a:pt x="0" y="0"/>
                </a:moveTo>
                <a:lnTo>
                  <a:pt x="571500" y="0"/>
                </a:lnTo>
                <a:lnTo>
                  <a:pt x="571500" y="571500"/>
                </a:lnTo>
                <a:lnTo>
                  <a:pt x="0" y="571500"/>
                </a:lnTo>
                <a:lnTo>
                  <a:pt x="0" y="0"/>
                </a:lnTo>
                <a:close/>
              </a:path>
            </a:pathLst>
          </a:custGeom>
          <a:blipFill>
            <a:blip r:embed="rId8"/>
            <a:stretch>
              <a:fillRect l="0" t="0" r="0" b="0"/>
            </a:stretch>
          </a:blipFill>
        </p:spPr>
      </p:sp>
      <p:sp>
        <p:nvSpPr>
          <p:cNvPr name="Freeform 17" id="17"/>
          <p:cNvSpPr/>
          <p:nvPr/>
        </p:nvSpPr>
        <p:spPr>
          <a:xfrm flipH="false" flipV="false" rot="0">
            <a:off x="16592485" y="601872"/>
            <a:ext cx="1333631" cy="1333631"/>
          </a:xfrm>
          <a:custGeom>
            <a:avLst/>
            <a:gdLst/>
            <a:ahLst/>
            <a:cxnLst/>
            <a:rect r="r" b="b" t="t" l="l"/>
            <a:pathLst>
              <a:path h="1333631" w="1333631">
                <a:moveTo>
                  <a:pt x="0" y="0"/>
                </a:moveTo>
                <a:lnTo>
                  <a:pt x="1333630" y="0"/>
                </a:lnTo>
                <a:lnTo>
                  <a:pt x="1333630" y="1333630"/>
                </a:lnTo>
                <a:lnTo>
                  <a:pt x="0" y="1333630"/>
                </a:lnTo>
                <a:lnTo>
                  <a:pt x="0" y="0"/>
                </a:lnTo>
                <a:close/>
              </a:path>
            </a:pathLst>
          </a:custGeom>
          <a:blipFill>
            <a:blip r:embed="rId9"/>
            <a:stretch>
              <a:fillRect l="0" t="0" r="0" b="0"/>
            </a:stretch>
          </a:blipFill>
        </p:spPr>
      </p:sp>
      <p:sp>
        <p:nvSpPr>
          <p:cNvPr name="TextBox 18" id="18"/>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Garuda"/>
                <a:ea typeface="Garuda"/>
                <a:cs typeface="Garuda"/>
                <a:sym typeface="Garuda"/>
              </a:rPr>
              <a:t>28</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bg>
      <p:bgPr>
        <a:solidFill>
          <a:srgbClr val="0F172A"/>
        </a:solidFill>
      </p:bgPr>
    </p:bg>
    <p:spTree>
      <p:nvGrpSpPr>
        <p:cNvPr id="1" name=""/>
        <p:cNvGrpSpPr/>
        <p:nvPr/>
      </p:nvGrpSpPr>
      <p:grpSpPr>
        <a:xfrm>
          <a:off x="0" y="0"/>
          <a:ext cx="0" cy="0"/>
          <a:chOff x="0" y="0"/>
          <a:chExt cx="0" cy="0"/>
        </a:xfrm>
      </p:grpSpPr>
      <p:sp>
        <p:nvSpPr>
          <p:cNvPr name="Freeform 2" id="2" descr="image.png"/>
          <p:cNvSpPr/>
          <p:nvPr/>
        </p:nvSpPr>
        <p:spPr>
          <a:xfrm flipH="false" flipV="false" rot="0">
            <a:off x="2740898" y="1959256"/>
            <a:ext cx="11672888" cy="857250"/>
          </a:xfrm>
          <a:custGeom>
            <a:avLst/>
            <a:gdLst/>
            <a:ahLst/>
            <a:cxnLst/>
            <a:rect r="r" b="b" t="t" l="l"/>
            <a:pathLst>
              <a:path h="857250" w="11672888">
                <a:moveTo>
                  <a:pt x="0" y="0"/>
                </a:moveTo>
                <a:lnTo>
                  <a:pt x="11672887" y="0"/>
                </a:lnTo>
                <a:lnTo>
                  <a:pt x="11672887" y="857250"/>
                </a:lnTo>
                <a:lnTo>
                  <a:pt x="0" y="857250"/>
                </a:lnTo>
                <a:lnTo>
                  <a:pt x="0" y="0"/>
                </a:lnTo>
                <a:close/>
              </a:path>
            </a:pathLst>
          </a:custGeom>
          <a:blipFill>
            <a:blip r:embed="rId3"/>
            <a:stretch>
              <a:fillRect l="0" t="0" r="-122" b="0"/>
            </a:stretch>
          </a:blipFill>
        </p:spPr>
      </p:sp>
      <p:sp>
        <p:nvSpPr>
          <p:cNvPr name="TextBox 3" id="3"/>
          <p:cNvSpPr txBox="true"/>
          <p:nvPr/>
        </p:nvSpPr>
        <p:spPr>
          <a:xfrm rot="0">
            <a:off x="2226289" y="2854340"/>
            <a:ext cx="13835422" cy="5199837"/>
          </a:xfrm>
          <a:prstGeom prst="rect">
            <a:avLst/>
          </a:prstGeom>
        </p:spPr>
        <p:txBody>
          <a:bodyPr anchor="t" rtlCol="false" tIns="0" lIns="0" bIns="0" rIns="0">
            <a:spAutoFit/>
          </a:bodyPr>
          <a:lstStyle/>
          <a:p>
            <a:pPr algn="ctr">
              <a:lnSpc>
                <a:spcPts val="10398"/>
              </a:lnSpc>
            </a:pPr>
            <a:r>
              <a:rPr lang="en-US" b="true" sz="7221" spc="202">
                <a:solidFill>
                  <a:srgbClr val="FFFFFF"/>
                </a:solidFill>
                <a:latin typeface="Sarabun Bold"/>
                <a:ea typeface="Sarabun Bold"/>
                <a:cs typeface="Sarabun Bold"/>
                <a:sym typeface="Sarabun Bold"/>
              </a:rPr>
              <a:t>"AI will not replace auditors…</a:t>
            </a:r>
          </a:p>
          <a:p>
            <a:pPr algn="ctr">
              <a:lnSpc>
                <a:spcPts val="10398"/>
              </a:lnSpc>
            </a:pPr>
            <a:r>
              <a:rPr lang="en-US" b="true" sz="7221" spc="202">
                <a:solidFill>
                  <a:srgbClr val="FFFFFF"/>
                </a:solidFill>
                <a:latin typeface="Sarabun Bold"/>
                <a:ea typeface="Sarabun Bold"/>
                <a:cs typeface="Sarabun Bold"/>
                <a:sym typeface="Sarabun Bold"/>
              </a:rPr>
              <a:t> but auditors who know how to use AI</a:t>
            </a:r>
          </a:p>
          <a:p>
            <a:pPr algn="ctr">
              <a:lnSpc>
                <a:spcPts val="10398"/>
              </a:lnSpc>
            </a:pPr>
            <a:r>
              <a:rPr lang="en-US" b="true" sz="7221" spc="202">
                <a:solidFill>
                  <a:srgbClr val="FFFFFF"/>
                </a:solidFill>
                <a:latin typeface="Sarabun Bold"/>
                <a:ea typeface="Sarabun Bold"/>
                <a:cs typeface="Sarabun Bold"/>
                <a:sym typeface="Sarabun Bold"/>
              </a:rPr>
              <a:t> will replace those who do not."</a:t>
            </a:r>
          </a:p>
        </p:txBody>
      </p:sp>
      <p:sp>
        <p:nvSpPr>
          <p:cNvPr name="Freeform 4" id="4"/>
          <p:cNvSpPr/>
          <p:nvPr/>
        </p:nvSpPr>
        <p:spPr>
          <a:xfrm flipH="false" flipV="false" rot="0">
            <a:off x="16592485" y="601872"/>
            <a:ext cx="1333631" cy="1333631"/>
          </a:xfrm>
          <a:custGeom>
            <a:avLst/>
            <a:gdLst/>
            <a:ahLst/>
            <a:cxnLst/>
            <a:rect r="r" b="b" t="t" l="l"/>
            <a:pathLst>
              <a:path h="1333631" w="1333631">
                <a:moveTo>
                  <a:pt x="0" y="0"/>
                </a:moveTo>
                <a:lnTo>
                  <a:pt x="1333630" y="0"/>
                </a:lnTo>
                <a:lnTo>
                  <a:pt x="1333630" y="1333630"/>
                </a:lnTo>
                <a:lnTo>
                  <a:pt x="0" y="1333630"/>
                </a:lnTo>
                <a:lnTo>
                  <a:pt x="0" y="0"/>
                </a:lnTo>
                <a:close/>
              </a:path>
            </a:pathLst>
          </a:custGeom>
          <a:blipFill>
            <a:blip r:embed="rId4"/>
            <a:stretch>
              <a:fillRect l="0" t="0" r="0" b="0"/>
            </a:stretch>
          </a:blipFill>
        </p:spPr>
      </p:sp>
      <p:sp>
        <p:nvSpPr>
          <p:cNvPr name="TextBox 5" id="5"/>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FFFFFF"/>
                </a:solidFill>
                <a:latin typeface="Garuda"/>
                <a:ea typeface="Garuda"/>
                <a:cs typeface="Garuda"/>
                <a:sym typeface="Garuda"/>
              </a:rPr>
              <a:t>29</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857250" y="857250"/>
            <a:ext cx="142875" cy="822874"/>
            <a:chOff x="0" y="0"/>
            <a:chExt cx="190500" cy="1097166"/>
          </a:xfrm>
        </p:grpSpPr>
        <p:sp>
          <p:nvSpPr>
            <p:cNvPr name="Freeform 3" id="3"/>
            <p:cNvSpPr/>
            <p:nvPr/>
          </p:nvSpPr>
          <p:spPr>
            <a:xfrm flipH="false" flipV="false" rot="0">
              <a:off x="0" y="0"/>
              <a:ext cx="190500" cy="1097153"/>
            </a:xfrm>
            <a:custGeom>
              <a:avLst/>
              <a:gdLst/>
              <a:ahLst/>
              <a:cxnLst/>
              <a:rect r="r" b="b" t="t" l="l"/>
              <a:pathLst>
                <a:path h="1097153" w="190500">
                  <a:moveTo>
                    <a:pt x="0" y="0"/>
                  </a:moveTo>
                  <a:lnTo>
                    <a:pt x="190500" y="0"/>
                  </a:lnTo>
                  <a:lnTo>
                    <a:pt x="190500" y="1097153"/>
                  </a:lnTo>
                  <a:lnTo>
                    <a:pt x="0" y="1097153"/>
                  </a:lnTo>
                  <a:close/>
                </a:path>
              </a:pathLst>
            </a:custGeom>
            <a:solidFill>
              <a:srgbClr val="EAB308"/>
            </a:solidFill>
          </p:spPr>
        </p:sp>
      </p:grpSp>
      <p:sp>
        <p:nvSpPr>
          <p:cNvPr name="Freeform 4" id="4"/>
          <p:cNvSpPr/>
          <p:nvPr/>
        </p:nvSpPr>
        <p:spPr>
          <a:xfrm flipH="false" flipV="false" rot="0">
            <a:off x="12644292" y="2685304"/>
            <a:ext cx="1687821" cy="833362"/>
          </a:xfrm>
          <a:custGeom>
            <a:avLst/>
            <a:gdLst/>
            <a:ahLst/>
            <a:cxnLst/>
            <a:rect r="r" b="b" t="t" l="l"/>
            <a:pathLst>
              <a:path h="833362" w="1687821">
                <a:moveTo>
                  <a:pt x="0" y="0"/>
                </a:moveTo>
                <a:lnTo>
                  <a:pt x="1687821" y="0"/>
                </a:lnTo>
                <a:lnTo>
                  <a:pt x="1687821" y="833362"/>
                </a:lnTo>
                <a:lnTo>
                  <a:pt x="0" y="833362"/>
                </a:lnTo>
                <a:lnTo>
                  <a:pt x="0" y="0"/>
                </a:lnTo>
                <a:close/>
              </a:path>
            </a:pathLst>
          </a:custGeom>
          <a:blipFill>
            <a:blip r:embed="rId3"/>
            <a:stretch>
              <a:fillRect l="0" t="0" r="0" b="0"/>
            </a:stretch>
          </a:blipFill>
        </p:spPr>
      </p:sp>
      <p:graphicFrame>
        <p:nvGraphicFramePr>
          <p:cNvPr name="Object 5" id="5"/>
          <p:cNvGraphicFramePr/>
          <p:nvPr/>
        </p:nvGraphicFramePr>
        <p:xfrm>
          <a:off x="6530241" y="3631217"/>
          <a:ext cx="7543800" cy="3771900"/>
        </p:xfrm>
        <a:graphic>
          <a:graphicData uri="http://schemas.openxmlformats.org/presentationml/2006/ole">
            <p:oleObj imgW="9042400" imgH="5270500" r:id="rId5" progId="Excel.Sheet.12" name="Worksheet">
              <p:embed/>
              <p:pic>
                <p:nvPicPr>
                  <p:cNvPr name="" id="0"/>
                  <p:cNvPicPr/>
                  <p:nvPr/>
                </p:nvPicPr>
                <p:blipFill>
                  <a:blip r:embed="rId4"/>
                  <a:stretch>
                    <a:fillRect/>
                  </a:stretch>
                </p:blipFill>
                <p:spPr>
                  <a:xfrm>
                    <a:off x="1270000" y="1270000"/>
                    <a:ext cx="1270000" cy="1270000"/>
                  </a:xfrm>
                  <a:prstGeom prst="rect"/>
                </p:spPr>
              </p:pic>
            </p:oleObj>
          </a:graphicData>
        </a:graphic>
      </p:graphicFrame>
      <p:sp>
        <p:nvSpPr>
          <p:cNvPr name="TextBox 6" id="6"/>
          <p:cNvSpPr txBox="true"/>
          <p:nvPr/>
        </p:nvSpPr>
        <p:spPr>
          <a:xfrm rot="0">
            <a:off x="1214438" y="733425"/>
            <a:ext cx="14207728" cy="940308"/>
          </a:xfrm>
          <a:prstGeom prst="rect">
            <a:avLst/>
          </a:prstGeom>
        </p:spPr>
        <p:txBody>
          <a:bodyPr anchor="t" rtlCol="false" tIns="0" lIns="0" bIns="0" rIns="0">
            <a:spAutoFit/>
          </a:bodyPr>
          <a:lstStyle/>
          <a:p>
            <a:pPr algn="l">
              <a:lnSpc>
                <a:spcPts val="7775"/>
              </a:lnSpc>
            </a:pPr>
            <a:r>
              <a:rPr lang="en-US" b="true" sz="5400">
                <a:solidFill>
                  <a:srgbClr val="0F172A"/>
                </a:solidFill>
                <a:latin typeface="Sarabun Bold"/>
                <a:ea typeface="Sarabun Bold"/>
                <a:cs typeface="Sarabun Bold"/>
                <a:sym typeface="Sarabun Bold"/>
              </a:rPr>
              <a:t>Understanding the Structure</a:t>
            </a:r>
            <a:r>
              <a:rPr lang="en-US" b="true" sz="5400">
                <a:solidFill>
                  <a:srgbClr val="0F172A"/>
                </a:solidFill>
                <a:latin typeface="Sarabun Bold"/>
                <a:ea typeface="Sarabun Bold"/>
                <a:cs typeface="Sarabun Bold"/>
                <a:sym typeface="Sarabun Bold"/>
              </a:rPr>
              <a:t>: AI &gt; ML &gt; GenAI</a:t>
            </a:r>
          </a:p>
        </p:txBody>
      </p:sp>
      <p:sp>
        <p:nvSpPr>
          <p:cNvPr name="TextBox 7" id="7"/>
          <p:cNvSpPr txBox="true"/>
          <p:nvPr/>
        </p:nvSpPr>
        <p:spPr>
          <a:xfrm rot="0">
            <a:off x="451730" y="9593388"/>
            <a:ext cx="9287813" cy="335502"/>
          </a:xfrm>
          <a:prstGeom prst="rect">
            <a:avLst/>
          </a:prstGeom>
        </p:spPr>
        <p:txBody>
          <a:bodyPr anchor="t" rtlCol="false" tIns="0" lIns="0" bIns="0" rIns="0">
            <a:spAutoFit/>
          </a:bodyPr>
          <a:lstStyle/>
          <a:p>
            <a:pPr algn="l">
              <a:lnSpc>
                <a:spcPts val="2575"/>
              </a:lnSpc>
            </a:pPr>
            <a:r>
              <a:rPr lang="en-US" sz="1839">
                <a:solidFill>
                  <a:srgbClr val="0F172A"/>
                </a:solidFill>
                <a:latin typeface="Arimo"/>
                <a:ea typeface="Arimo"/>
                <a:cs typeface="Arimo"/>
                <a:sym typeface="Arimo"/>
              </a:rPr>
              <a:t>source: </a:t>
            </a:r>
            <a:r>
              <a:rPr lang="en-US" sz="1839" u="sng">
                <a:solidFill>
                  <a:srgbClr val="0F172A"/>
                </a:solidFill>
                <a:latin typeface="Arimo"/>
                <a:ea typeface="Arimo"/>
                <a:cs typeface="Arimo"/>
                <a:sym typeface="Arimo"/>
                <a:hlinkClick r:id="rId6" tooltip="https://medium.com/analytics-vidhya/what-is-generative-ai-9c34cfa0fd6b"/>
              </a:rPr>
              <a:t>https://medium.com/analytics-vidhya/what-is-generative-ai-9c34cfa0fd6b</a:t>
            </a:r>
          </a:p>
        </p:txBody>
      </p:sp>
      <p:grpSp>
        <p:nvGrpSpPr>
          <p:cNvPr name="Group 8" id="8"/>
          <p:cNvGrpSpPr/>
          <p:nvPr/>
        </p:nvGrpSpPr>
        <p:grpSpPr>
          <a:xfrm rot="0">
            <a:off x="451730" y="2874390"/>
            <a:ext cx="6078511" cy="5782184"/>
            <a:chOff x="0" y="0"/>
            <a:chExt cx="8104682" cy="7709579"/>
          </a:xfrm>
        </p:grpSpPr>
        <p:sp>
          <p:nvSpPr>
            <p:cNvPr name="Freeform 9" id="9"/>
            <p:cNvSpPr/>
            <p:nvPr/>
          </p:nvSpPr>
          <p:spPr>
            <a:xfrm flipH="false" flipV="false" rot="0">
              <a:off x="0" y="0"/>
              <a:ext cx="8104682" cy="7709579"/>
            </a:xfrm>
            <a:custGeom>
              <a:avLst/>
              <a:gdLst/>
              <a:ahLst/>
              <a:cxnLst/>
              <a:rect r="r" b="b" t="t" l="l"/>
              <a:pathLst>
                <a:path h="7709579" w="8104682">
                  <a:moveTo>
                    <a:pt x="0" y="0"/>
                  </a:moveTo>
                  <a:lnTo>
                    <a:pt x="8104682" y="0"/>
                  </a:lnTo>
                  <a:lnTo>
                    <a:pt x="8104682" y="7709579"/>
                  </a:lnTo>
                  <a:lnTo>
                    <a:pt x="0" y="7709579"/>
                  </a:lnTo>
                  <a:lnTo>
                    <a:pt x="0" y="0"/>
                  </a:lnTo>
                  <a:close/>
                </a:path>
              </a:pathLst>
            </a:custGeom>
            <a:blipFill>
              <a:blip r:embed="rId7"/>
              <a:stretch>
                <a:fillRect l="0" t="0" r="0" b="0"/>
              </a:stretch>
            </a:blipFill>
          </p:spPr>
        </p:sp>
        <p:sp>
          <p:nvSpPr>
            <p:cNvPr name="TextBox 10" id="10"/>
            <p:cNvSpPr txBox="true"/>
            <p:nvPr/>
          </p:nvSpPr>
          <p:spPr>
            <a:xfrm rot="0">
              <a:off x="4312013" y="4348377"/>
              <a:ext cx="787989" cy="661349"/>
            </a:xfrm>
            <a:prstGeom prst="rect">
              <a:avLst/>
            </a:prstGeom>
          </p:spPr>
          <p:txBody>
            <a:bodyPr anchor="t" rtlCol="false" tIns="0" lIns="0" bIns="0" rIns="0">
              <a:spAutoFit/>
            </a:bodyPr>
            <a:lstStyle/>
            <a:p>
              <a:pPr algn="ctr">
                <a:lnSpc>
                  <a:spcPts val="4717"/>
                </a:lnSpc>
                <a:spcBef>
                  <a:spcPct val="0"/>
                </a:spcBef>
              </a:pPr>
              <a:r>
                <a:rPr lang="en-US" sz="2457">
                  <a:solidFill>
                    <a:srgbClr val="0027F2"/>
                  </a:solidFill>
                  <a:latin typeface="Sarabun"/>
                  <a:ea typeface="Sarabun"/>
                  <a:cs typeface="Sarabun"/>
                  <a:sym typeface="Sarabun"/>
                </a:rPr>
                <a:t>LLM</a:t>
              </a:r>
            </a:p>
          </p:txBody>
        </p:sp>
      </p:grpSp>
      <p:sp>
        <p:nvSpPr>
          <p:cNvPr name="Freeform 11" id="11"/>
          <p:cNvSpPr/>
          <p:nvPr/>
        </p:nvSpPr>
        <p:spPr>
          <a:xfrm flipH="false" flipV="false" rot="0">
            <a:off x="16640582" y="601872"/>
            <a:ext cx="1333631" cy="1333631"/>
          </a:xfrm>
          <a:custGeom>
            <a:avLst/>
            <a:gdLst/>
            <a:ahLst/>
            <a:cxnLst/>
            <a:rect r="r" b="b" t="t" l="l"/>
            <a:pathLst>
              <a:path h="1333631" w="1333631">
                <a:moveTo>
                  <a:pt x="0" y="0"/>
                </a:moveTo>
                <a:lnTo>
                  <a:pt x="1333631" y="0"/>
                </a:lnTo>
                <a:lnTo>
                  <a:pt x="1333631" y="1333630"/>
                </a:lnTo>
                <a:lnTo>
                  <a:pt x="0" y="1333630"/>
                </a:lnTo>
                <a:lnTo>
                  <a:pt x="0" y="0"/>
                </a:lnTo>
                <a:close/>
              </a:path>
            </a:pathLst>
          </a:custGeom>
          <a:blipFill>
            <a:blip r:embed="rId8"/>
            <a:stretch>
              <a:fillRect l="0" t="0" r="0" b="0"/>
            </a:stretch>
          </a:blipFill>
        </p:spPr>
      </p:sp>
      <p:sp>
        <p:nvSpPr>
          <p:cNvPr name="TextBox 12" id="12"/>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Garuda"/>
                <a:ea typeface="Garuda"/>
                <a:cs typeface="Garuda"/>
                <a:sym typeface="Garuda"/>
              </a:rPr>
              <a:t>3</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bg>
      <p:bgPr>
        <a:solidFill>
          <a:srgbClr val="0F172A"/>
        </a:solidFill>
      </p:bgPr>
    </p:bg>
    <p:spTree>
      <p:nvGrpSpPr>
        <p:cNvPr id="1" name=""/>
        <p:cNvGrpSpPr/>
        <p:nvPr/>
      </p:nvGrpSpPr>
      <p:grpSpPr>
        <a:xfrm>
          <a:off x="0" y="0"/>
          <a:ext cx="0" cy="0"/>
          <a:chOff x="0" y="0"/>
          <a:chExt cx="0" cy="0"/>
        </a:xfrm>
      </p:grpSpPr>
      <p:sp>
        <p:nvSpPr>
          <p:cNvPr name="TextBox 2" id="2"/>
          <p:cNvSpPr txBox="true"/>
          <p:nvPr/>
        </p:nvSpPr>
        <p:spPr>
          <a:xfrm rot="0">
            <a:off x="811521" y="659387"/>
            <a:ext cx="4147986" cy="1284862"/>
          </a:xfrm>
          <a:prstGeom prst="rect">
            <a:avLst/>
          </a:prstGeom>
        </p:spPr>
        <p:txBody>
          <a:bodyPr anchor="t" rtlCol="false" tIns="0" lIns="0" bIns="0" rIns="0">
            <a:spAutoFit/>
          </a:bodyPr>
          <a:lstStyle/>
          <a:p>
            <a:pPr algn="ctr">
              <a:lnSpc>
                <a:spcPts val="10669"/>
              </a:lnSpc>
            </a:pPr>
            <a:r>
              <a:rPr lang="en-US" b="true" sz="7409">
                <a:solidFill>
                  <a:srgbClr val="FFFFFF"/>
                </a:solidFill>
                <a:latin typeface="Sarabun Bold"/>
                <a:ea typeface="Sarabun Bold"/>
                <a:cs typeface="Sarabun Bold"/>
                <a:sym typeface="Sarabun Bold"/>
              </a:rPr>
              <a:t>Showcase</a:t>
            </a:r>
          </a:p>
        </p:txBody>
      </p:sp>
      <p:sp>
        <p:nvSpPr>
          <p:cNvPr name="TextBox 3" id="3"/>
          <p:cNvSpPr txBox="true"/>
          <p:nvPr/>
        </p:nvSpPr>
        <p:spPr>
          <a:xfrm rot="0">
            <a:off x="1777160" y="3253793"/>
            <a:ext cx="15198140" cy="2043497"/>
          </a:xfrm>
          <a:prstGeom prst="rect">
            <a:avLst/>
          </a:prstGeom>
        </p:spPr>
        <p:txBody>
          <a:bodyPr anchor="t" rtlCol="false" tIns="0" lIns="0" bIns="0" rIns="0">
            <a:spAutoFit/>
          </a:bodyPr>
          <a:lstStyle/>
          <a:p>
            <a:pPr algn="l">
              <a:lnSpc>
                <a:spcPts val="8491"/>
              </a:lnSpc>
            </a:pPr>
            <a:r>
              <a:rPr lang="en-US" sz="4422">
                <a:solidFill>
                  <a:srgbClr val="B4ED91"/>
                </a:solidFill>
                <a:latin typeface="Sarabun"/>
                <a:ea typeface="Sarabun"/>
                <a:cs typeface="Sarabun"/>
                <a:sym typeface="Sarabun"/>
              </a:rPr>
              <a:t>Example:</a:t>
            </a:r>
          </a:p>
          <a:p>
            <a:pPr algn="ctr">
              <a:lnSpc>
                <a:spcPts val="8491"/>
              </a:lnSpc>
            </a:pPr>
            <a:r>
              <a:rPr lang="en-US" sz="4422">
                <a:solidFill>
                  <a:srgbClr val="EAB308"/>
                </a:solidFill>
                <a:latin typeface="Sarabun"/>
                <a:ea typeface="Sarabun"/>
                <a:cs typeface="Sarabun"/>
                <a:sym typeface="Sarabun"/>
              </a:rPr>
              <a:t> The Practical Application of AI &amp; Generative AI in Auditing</a:t>
            </a:r>
          </a:p>
        </p:txBody>
      </p:sp>
      <p:sp>
        <p:nvSpPr>
          <p:cNvPr name="Freeform 4" id="4"/>
          <p:cNvSpPr/>
          <p:nvPr/>
        </p:nvSpPr>
        <p:spPr>
          <a:xfrm flipH="false" flipV="false" rot="0">
            <a:off x="16592485" y="601872"/>
            <a:ext cx="1333631" cy="1333631"/>
          </a:xfrm>
          <a:custGeom>
            <a:avLst/>
            <a:gdLst/>
            <a:ahLst/>
            <a:cxnLst/>
            <a:rect r="r" b="b" t="t" l="l"/>
            <a:pathLst>
              <a:path h="1333631" w="1333631">
                <a:moveTo>
                  <a:pt x="0" y="0"/>
                </a:moveTo>
                <a:lnTo>
                  <a:pt x="1333630" y="0"/>
                </a:lnTo>
                <a:lnTo>
                  <a:pt x="1333630" y="1333630"/>
                </a:lnTo>
                <a:lnTo>
                  <a:pt x="0" y="1333630"/>
                </a:lnTo>
                <a:lnTo>
                  <a:pt x="0" y="0"/>
                </a:lnTo>
                <a:close/>
              </a:path>
            </a:pathLst>
          </a:custGeom>
          <a:blipFill>
            <a:blip r:embed="rId3"/>
            <a:stretch>
              <a:fillRect l="0" t="0" r="0" b="0"/>
            </a:stretch>
          </a:blipFill>
        </p:spPr>
      </p:sp>
      <p:sp>
        <p:nvSpPr>
          <p:cNvPr name="TextBox 5" id="5"/>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FFFFFF"/>
                </a:solidFill>
                <a:latin typeface="Garuda"/>
                <a:ea typeface="Garuda"/>
                <a:cs typeface="Garuda"/>
                <a:sym typeface="Garuda"/>
              </a:rPr>
              <a:t>30</a:t>
            </a: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bg>
      <p:bgPr>
        <a:solidFill>
          <a:srgbClr val="FDFDFD"/>
        </a:solidFill>
      </p:bgPr>
    </p:bg>
    <p:spTree>
      <p:nvGrpSpPr>
        <p:cNvPr id="1" name=""/>
        <p:cNvGrpSpPr/>
        <p:nvPr/>
      </p:nvGrpSpPr>
      <p:grpSpPr>
        <a:xfrm>
          <a:off x="0" y="0"/>
          <a:ext cx="0" cy="0"/>
          <a:chOff x="0" y="0"/>
          <a:chExt cx="0" cy="0"/>
        </a:xfrm>
      </p:grpSpPr>
      <p:sp>
        <p:nvSpPr>
          <p:cNvPr name="Freeform 2" id="2"/>
          <p:cNvSpPr/>
          <p:nvPr/>
        </p:nvSpPr>
        <p:spPr>
          <a:xfrm flipH="false" flipV="false" rot="0">
            <a:off x="12480649" y="2294578"/>
            <a:ext cx="5085608" cy="5085608"/>
          </a:xfrm>
          <a:custGeom>
            <a:avLst/>
            <a:gdLst/>
            <a:ahLst/>
            <a:cxnLst/>
            <a:rect r="r" b="b" t="t" l="l"/>
            <a:pathLst>
              <a:path h="5085608" w="5085608">
                <a:moveTo>
                  <a:pt x="0" y="0"/>
                </a:moveTo>
                <a:lnTo>
                  <a:pt x="5085608" y="0"/>
                </a:lnTo>
                <a:lnTo>
                  <a:pt x="5085608" y="5085608"/>
                </a:lnTo>
                <a:lnTo>
                  <a:pt x="0" y="5085608"/>
                </a:lnTo>
                <a:lnTo>
                  <a:pt x="0" y="0"/>
                </a:lnTo>
                <a:close/>
              </a:path>
            </a:pathLst>
          </a:custGeom>
          <a:blipFill>
            <a:blip r:embed="rId2"/>
            <a:stretch>
              <a:fillRect l="0" t="0" r="0" b="0"/>
            </a:stretch>
          </a:blipFill>
        </p:spPr>
      </p:sp>
      <p:sp>
        <p:nvSpPr>
          <p:cNvPr name="Freeform 3" id="3"/>
          <p:cNvSpPr/>
          <p:nvPr/>
        </p:nvSpPr>
        <p:spPr>
          <a:xfrm flipH="false" flipV="false" rot="0">
            <a:off x="540490" y="2294578"/>
            <a:ext cx="11301351" cy="5085608"/>
          </a:xfrm>
          <a:custGeom>
            <a:avLst/>
            <a:gdLst/>
            <a:ahLst/>
            <a:cxnLst/>
            <a:rect r="r" b="b" t="t" l="l"/>
            <a:pathLst>
              <a:path h="5085608" w="11301351">
                <a:moveTo>
                  <a:pt x="0" y="0"/>
                </a:moveTo>
                <a:lnTo>
                  <a:pt x="11301352" y="0"/>
                </a:lnTo>
                <a:lnTo>
                  <a:pt x="11301352" y="5085608"/>
                </a:lnTo>
                <a:lnTo>
                  <a:pt x="0" y="5085608"/>
                </a:lnTo>
                <a:lnTo>
                  <a:pt x="0" y="0"/>
                </a:lnTo>
                <a:close/>
              </a:path>
            </a:pathLst>
          </a:custGeom>
          <a:blipFill>
            <a:blip r:embed="rId3"/>
            <a:stretch>
              <a:fillRect l="0" t="0" r="0" b="0"/>
            </a:stretch>
          </a:blipFill>
          <a:ln w="9525" cap="sq">
            <a:solidFill>
              <a:srgbClr val="000000"/>
            </a:solidFill>
            <a:prstDash val="solid"/>
            <a:miter/>
          </a:ln>
        </p:spPr>
      </p:sp>
      <p:sp>
        <p:nvSpPr>
          <p:cNvPr name="TextBox 4" id="4"/>
          <p:cNvSpPr txBox="true"/>
          <p:nvPr/>
        </p:nvSpPr>
        <p:spPr>
          <a:xfrm rot="0">
            <a:off x="417761" y="528246"/>
            <a:ext cx="5773405" cy="1118632"/>
          </a:xfrm>
          <a:prstGeom prst="rect">
            <a:avLst/>
          </a:prstGeom>
        </p:spPr>
        <p:txBody>
          <a:bodyPr anchor="t" rtlCol="false" tIns="0" lIns="0" bIns="0" rIns="0">
            <a:spAutoFit/>
          </a:bodyPr>
          <a:lstStyle/>
          <a:p>
            <a:pPr algn="ctr">
              <a:lnSpc>
                <a:spcPts val="9684"/>
              </a:lnSpc>
              <a:spcBef>
                <a:spcPct val="0"/>
              </a:spcBef>
            </a:pPr>
            <a:r>
              <a:rPr lang="en-US" b="true" sz="5440">
                <a:solidFill>
                  <a:srgbClr val="0027F2"/>
                </a:solidFill>
                <a:latin typeface="Canva Sans Bold"/>
                <a:ea typeface="Canva Sans Bold"/>
                <a:cs typeface="Canva Sans Bold"/>
                <a:sym typeface="Canva Sans Bold"/>
              </a:rPr>
              <a:t>Demo: P</a:t>
            </a:r>
            <a:r>
              <a:rPr lang="en-US" b="true" sz="5440">
                <a:solidFill>
                  <a:srgbClr val="0027F2"/>
                </a:solidFill>
                <a:latin typeface="Canva Sans Bold"/>
                <a:ea typeface="Canva Sans Bold"/>
                <a:cs typeface="Canva Sans Bold"/>
                <a:sym typeface="Canva Sans Bold"/>
              </a:rPr>
              <a:t>rototype</a:t>
            </a:r>
          </a:p>
        </p:txBody>
      </p:sp>
      <p:sp>
        <p:nvSpPr>
          <p:cNvPr name="TextBox 5" id="5"/>
          <p:cNvSpPr txBox="true"/>
          <p:nvPr/>
        </p:nvSpPr>
        <p:spPr>
          <a:xfrm rot="0">
            <a:off x="0" y="7252062"/>
            <a:ext cx="18069262" cy="1211074"/>
          </a:xfrm>
          <a:prstGeom prst="rect">
            <a:avLst/>
          </a:prstGeom>
        </p:spPr>
        <p:txBody>
          <a:bodyPr anchor="t" rtlCol="false" tIns="0" lIns="0" bIns="0" rIns="0">
            <a:spAutoFit/>
          </a:bodyPr>
          <a:lstStyle/>
          <a:p>
            <a:pPr algn="ctr">
              <a:lnSpc>
                <a:spcPts val="10323"/>
              </a:lnSpc>
              <a:spcBef>
                <a:spcPct val="0"/>
              </a:spcBef>
            </a:pPr>
            <a:r>
              <a:rPr lang="en-US" b="true" sz="5799" u="sng">
                <a:solidFill>
                  <a:srgbClr val="107C42"/>
                </a:solidFill>
                <a:latin typeface="Canva Sans Bold"/>
                <a:ea typeface="Canva Sans Bold"/>
                <a:cs typeface="Canva Sans Bold"/>
                <a:sym typeface="Canva Sans Bold"/>
                <a:hlinkClick r:id="rId4" tooltip="https://pa-ai-assistant.streamlit.app"/>
              </a:rPr>
              <a:t>https://pa-ai-assistant.streamlit.app</a:t>
            </a:r>
          </a:p>
        </p:txBody>
      </p:sp>
      <p:sp>
        <p:nvSpPr>
          <p:cNvPr name="TextBox 6" id="6"/>
          <p:cNvSpPr txBox="true"/>
          <p:nvPr/>
        </p:nvSpPr>
        <p:spPr>
          <a:xfrm rot="0">
            <a:off x="-153533" y="8486076"/>
            <a:ext cx="18069262" cy="1211074"/>
          </a:xfrm>
          <a:prstGeom prst="rect">
            <a:avLst/>
          </a:prstGeom>
        </p:spPr>
        <p:txBody>
          <a:bodyPr anchor="t" rtlCol="false" tIns="0" lIns="0" bIns="0" rIns="0">
            <a:spAutoFit/>
          </a:bodyPr>
          <a:lstStyle/>
          <a:p>
            <a:pPr algn="ctr">
              <a:lnSpc>
                <a:spcPts val="10323"/>
              </a:lnSpc>
              <a:spcBef>
                <a:spcPct val="0"/>
              </a:spcBef>
            </a:pPr>
            <a:r>
              <a:rPr lang="en-US" b="true" sz="5799">
                <a:solidFill>
                  <a:srgbClr val="107C42"/>
                </a:solidFill>
                <a:latin typeface="Canva Sans Bold"/>
                <a:ea typeface="Canva Sans Bold"/>
                <a:cs typeface="Canva Sans Bold"/>
                <a:sym typeface="Canva Sans Bold"/>
              </a:rPr>
              <a:t>หรือ </a:t>
            </a:r>
            <a:r>
              <a:rPr lang="en-US" b="true" sz="5799" u="sng">
                <a:solidFill>
                  <a:srgbClr val="107C42"/>
                </a:solidFill>
                <a:latin typeface="Canva Sans Bold"/>
                <a:ea typeface="Canva Sans Bold"/>
                <a:cs typeface="Canva Sans Bold"/>
                <a:sym typeface="Canva Sans Bold"/>
              </a:rPr>
              <a:t>https://2cm.es/1mrn1</a:t>
            </a:r>
          </a:p>
        </p:txBody>
      </p:sp>
      <p:sp>
        <p:nvSpPr>
          <p:cNvPr name="Freeform 7" id="7"/>
          <p:cNvSpPr/>
          <p:nvPr/>
        </p:nvSpPr>
        <p:spPr>
          <a:xfrm flipH="false" flipV="false" rot="0">
            <a:off x="16592485" y="601872"/>
            <a:ext cx="1333631" cy="1333631"/>
          </a:xfrm>
          <a:custGeom>
            <a:avLst/>
            <a:gdLst/>
            <a:ahLst/>
            <a:cxnLst/>
            <a:rect r="r" b="b" t="t" l="l"/>
            <a:pathLst>
              <a:path h="1333631" w="1333631">
                <a:moveTo>
                  <a:pt x="0" y="0"/>
                </a:moveTo>
                <a:lnTo>
                  <a:pt x="1333630" y="0"/>
                </a:lnTo>
                <a:lnTo>
                  <a:pt x="1333630" y="1333630"/>
                </a:lnTo>
                <a:lnTo>
                  <a:pt x="0" y="1333630"/>
                </a:lnTo>
                <a:lnTo>
                  <a:pt x="0" y="0"/>
                </a:lnTo>
                <a:close/>
              </a:path>
            </a:pathLst>
          </a:custGeom>
          <a:blipFill>
            <a:blip r:embed="rId5"/>
            <a:stretch>
              <a:fillRect l="0" t="0" r="0" b="0"/>
            </a:stretch>
          </a:blipFill>
        </p:spPr>
      </p:sp>
      <p:sp>
        <p:nvSpPr>
          <p:cNvPr name="TextBox 8" id="8"/>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Garuda"/>
                <a:ea typeface="Garuda"/>
                <a:cs typeface="Garuda"/>
                <a:sym typeface="Garuda"/>
              </a:rPr>
              <a:t>31</a:t>
            </a: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4492405" cy="10287000"/>
            <a:chOff x="0" y="0"/>
            <a:chExt cx="1183185" cy="2709333"/>
          </a:xfrm>
        </p:grpSpPr>
        <p:sp>
          <p:nvSpPr>
            <p:cNvPr name="Freeform 3" id="3"/>
            <p:cNvSpPr/>
            <p:nvPr/>
          </p:nvSpPr>
          <p:spPr>
            <a:xfrm flipH="false" flipV="false" rot="0">
              <a:off x="0" y="0"/>
              <a:ext cx="1183185" cy="2709333"/>
            </a:xfrm>
            <a:custGeom>
              <a:avLst/>
              <a:gdLst/>
              <a:ahLst/>
              <a:cxnLst/>
              <a:rect r="r" b="b" t="t" l="l"/>
              <a:pathLst>
                <a:path h="2709333" w="1183185">
                  <a:moveTo>
                    <a:pt x="0" y="0"/>
                  </a:moveTo>
                  <a:lnTo>
                    <a:pt x="1183185" y="0"/>
                  </a:lnTo>
                  <a:lnTo>
                    <a:pt x="1183185" y="2709333"/>
                  </a:lnTo>
                  <a:lnTo>
                    <a:pt x="0" y="2709333"/>
                  </a:lnTo>
                  <a:close/>
                </a:path>
              </a:pathLst>
            </a:custGeom>
            <a:solidFill>
              <a:srgbClr val="0F172A"/>
            </a:solidFill>
          </p:spPr>
        </p:sp>
        <p:sp>
          <p:nvSpPr>
            <p:cNvPr name="TextBox 4" id="4"/>
            <p:cNvSpPr txBox="true"/>
            <p:nvPr/>
          </p:nvSpPr>
          <p:spPr>
            <a:xfrm>
              <a:off x="0" y="-85725"/>
              <a:ext cx="1183185" cy="2795058"/>
            </a:xfrm>
            <a:prstGeom prst="rect">
              <a:avLst/>
            </a:prstGeom>
          </p:spPr>
          <p:txBody>
            <a:bodyPr anchor="ctr" rtlCol="false" tIns="50800" lIns="50800" bIns="50800" rIns="50800"/>
            <a:lstStyle/>
            <a:p>
              <a:pPr algn="ctr">
                <a:lnSpc>
                  <a:spcPts val="3200"/>
                </a:lnSpc>
              </a:pPr>
            </a:p>
          </p:txBody>
        </p:sp>
      </p:grpSp>
      <p:grpSp>
        <p:nvGrpSpPr>
          <p:cNvPr name="Group 5" id="5"/>
          <p:cNvGrpSpPr/>
          <p:nvPr/>
        </p:nvGrpSpPr>
        <p:grpSpPr>
          <a:xfrm rot="0">
            <a:off x="1314166" y="1258290"/>
            <a:ext cx="6032195" cy="3700917"/>
            <a:chOff x="0" y="0"/>
            <a:chExt cx="998013" cy="612308"/>
          </a:xfrm>
        </p:grpSpPr>
        <p:sp>
          <p:nvSpPr>
            <p:cNvPr name="Freeform 6" id="6"/>
            <p:cNvSpPr/>
            <p:nvPr/>
          </p:nvSpPr>
          <p:spPr>
            <a:xfrm flipH="false" flipV="false" rot="0">
              <a:off x="0" y="0"/>
              <a:ext cx="998013" cy="612308"/>
            </a:xfrm>
            <a:custGeom>
              <a:avLst/>
              <a:gdLst/>
              <a:ahLst/>
              <a:cxnLst/>
              <a:rect r="r" b="b" t="t" l="l"/>
              <a:pathLst>
                <a:path h="612308" w="998013">
                  <a:moveTo>
                    <a:pt x="0" y="0"/>
                  </a:moveTo>
                  <a:lnTo>
                    <a:pt x="998013" y="0"/>
                  </a:lnTo>
                  <a:lnTo>
                    <a:pt x="998013" y="612308"/>
                  </a:lnTo>
                  <a:lnTo>
                    <a:pt x="0" y="612308"/>
                  </a:lnTo>
                  <a:close/>
                </a:path>
              </a:pathLst>
            </a:custGeom>
            <a:blipFill>
              <a:blip r:embed="rId2"/>
              <a:stretch>
                <a:fillRect l="0" t="-11121" r="0" b="-11121"/>
              </a:stretch>
            </a:blipFill>
          </p:spPr>
        </p:sp>
      </p:grpSp>
      <p:grpSp>
        <p:nvGrpSpPr>
          <p:cNvPr name="Group 7" id="7"/>
          <p:cNvGrpSpPr/>
          <p:nvPr/>
        </p:nvGrpSpPr>
        <p:grpSpPr>
          <a:xfrm rot="0">
            <a:off x="1314166" y="5327794"/>
            <a:ext cx="6032195" cy="3700917"/>
            <a:chOff x="0" y="0"/>
            <a:chExt cx="998013" cy="612308"/>
          </a:xfrm>
        </p:grpSpPr>
        <p:sp>
          <p:nvSpPr>
            <p:cNvPr name="Freeform 8" id="8"/>
            <p:cNvSpPr/>
            <p:nvPr/>
          </p:nvSpPr>
          <p:spPr>
            <a:xfrm flipH="false" flipV="false" rot="0">
              <a:off x="0" y="0"/>
              <a:ext cx="998013" cy="612308"/>
            </a:xfrm>
            <a:custGeom>
              <a:avLst/>
              <a:gdLst/>
              <a:ahLst/>
              <a:cxnLst/>
              <a:rect r="r" b="b" t="t" l="l"/>
              <a:pathLst>
                <a:path h="612308" w="998013">
                  <a:moveTo>
                    <a:pt x="0" y="0"/>
                  </a:moveTo>
                  <a:lnTo>
                    <a:pt x="998013" y="0"/>
                  </a:lnTo>
                  <a:lnTo>
                    <a:pt x="998013" y="612308"/>
                  </a:lnTo>
                  <a:lnTo>
                    <a:pt x="0" y="612308"/>
                  </a:lnTo>
                  <a:close/>
                </a:path>
              </a:pathLst>
            </a:custGeom>
            <a:blipFill>
              <a:blip r:embed="rId3"/>
              <a:stretch>
                <a:fillRect l="0" t="-11121" r="0" b="-11121"/>
              </a:stretch>
            </a:blipFill>
          </p:spPr>
        </p:sp>
      </p:grpSp>
      <p:sp>
        <p:nvSpPr>
          <p:cNvPr name="TextBox 9" id="9"/>
          <p:cNvSpPr txBox="true"/>
          <p:nvPr/>
        </p:nvSpPr>
        <p:spPr>
          <a:xfrm rot="0">
            <a:off x="7873018" y="1199388"/>
            <a:ext cx="9725433" cy="7688198"/>
          </a:xfrm>
          <a:prstGeom prst="rect">
            <a:avLst/>
          </a:prstGeom>
        </p:spPr>
        <p:txBody>
          <a:bodyPr anchor="t" rtlCol="false" tIns="0" lIns="0" bIns="0" rIns="0">
            <a:spAutoFit/>
          </a:bodyPr>
          <a:lstStyle/>
          <a:p>
            <a:pPr algn="just">
              <a:lnSpc>
                <a:spcPts val="5568"/>
              </a:lnSpc>
              <a:spcBef>
                <a:spcPct val="0"/>
              </a:spcBef>
            </a:pPr>
            <a:r>
              <a:rPr lang="en-US" sz="2900">
                <a:solidFill>
                  <a:srgbClr val="000000"/>
                </a:solidFill>
                <a:latin typeface="Sarabun"/>
                <a:ea typeface="Sarabun"/>
                <a:cs typeface="Sarabun"/>
                <a:sym typeface="Sarabun"/>
              </a:rPr>
              <a:t>    The concept of applying Artificial Intelligence (AI) and Generative AI in auditing through a Web Application is an initiative developed by Mr. Worapong Polkongkaew, Senior State Audit Officer, Office of Performance and Operational Audit 1, with the objective of enhancing the audit process to be more efficient accurate and evidence-based. The initiative proposes the development of a Web Application that integrates AI and Generative AI to support auditors throughout all stages of the audit process, from audit topic selection to audit planning and the provision of academic advisory support.</a:t>
            </a:r>
          </a:p>
        </p:txBody>
      </p:sp>
      <p:sp>
        <p:nvSpPr>
          <p:cNvPr name="Freeform 10" id="10"/>
          <p:cNvSpPr/>
          <p:nvPr/>
        </p:nvSpPr>
        <p:spPr>
          <a:xfrm flipH="false" flipV="false" rot="0">
            <a:off x="16592485" y="65783"/>
            <a:ext cx="1333631" cy="1333631"/>
          </a:xfrm>
          <a:custGeom>
            <a:avLst/>
            <a:gdLst/>
            <a:ahLst/>
            <a:cxnLst/>
            <a:rect r="r" b="b" t="t" l="l"/>
            <a:pathLst>
              <a:path h="1333631" w="1333631">
                <a:moveTo>
                  <a:pt x="0" y="0"/>
                </a:moveTo>
                <a:lnTo>
                  <a:pt x="1333630" y="0"/>
                </a:lnTo>
                <a:lnTo>
                  <a:pt x="1333630" y="1333630"/>
                </a:lnTo>
                <a:lnTo>
                  <a:pt x="0" y="1333630"/>
                </a:lnTo>
                <a:lnTo>
                  <a:pt x="0" y="0"/>
                </a:lnTo>
                <a:close/>
              </a:path>
            </a:pathLst>
          </a:custGeom>
          <a:blipFill>
            <a:blip r:embed="rId4"/>
            <a:stretch>
              <a:fillRect l="0" t="0" r="0" b="0"/>
            </a:stretch>
          </a:blipFill>
        </p:spPr>
      </p:sp>
      <p:sp>
        <p:nvSpPr>
          <p:cNvPr name="TextBox 11" id="11"/>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Garuda"/>
                <a:ea typeface="Garuda"/>
                <a:cs typeface="Garuda"/>
                <a:sym typeface="Garuda"/>
              </a:rPr>
              <a:t>32</a:t>
            </a: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3404468" y="0"/>
            <a:ext cx="4883532" cy="10287000"/>
            <a:chOff x="0" y="0"/>
            <a:chExt cx="1286198" cy="2709333"/>
          </a:xfrm>
        </p:grpSpPr>
        <p:sp>
          <p:nvSpPr>
            <p:cNvPr name="Freeform 3" id="3"/>
            <p:cNvSpPr/>
            <p:nvPr/>
          </p:nvSpPr>
          <p:spPr>
            <a:xfrm flipH="false" flipV="false" rot="0">
              <a:off x="0" y="0"/>
              <a:ext cx="1286198" cy="2709333"/>
            </a:xfrm>
            <a:custGeom>
              <a:avLst/>
              <a:gdLst/>
              <a:ahLst/>
              <a:cxnLst/>
              <a:rect r="r" b="b" t="t" l="l"/>
              <a:pathLst>
                <a:path h="2709333" w="1286198">
                  <a:moveTo>
                    <a:pt x="0" y="0"/>
                  </a:moveTo>
                  <a:lnTo>
                    <a:pt x="1286198" y="0"/>
                  </a:lnTo>
                  <a:lnTo>
                    <a:pt x="1286198" y="2709333"/>
                  </a:lnTo>
                  <a:lnTo>
                    <a:pt x="0" y="2709333"/>
                  </a:lnTo>
                  <a:close/>
                </a:path>
              </a:pathLst>
            </a:custGeom>
            <a:solidFill>
              <a:srgbClr val="0F172A"/>
            </a:solidFill>
          </p:spPr>
        </p:sp>
        <p:sp>
          <p:nvSpPr>
            <p:cNvPr name="TextBox 4" id="4"/>
            <p:cNvSpPr txBox="true"/>
            <p:nvPr/>
          </p:nvSpPr>
          <p:spPr>
            <a:xfrm>
              <a:off x="0" y="-85725"/>
              <a:ext cx="1286198" cy="2795058"/>
            </a:xfrm>
            <a:prstGeom prst="rect">
              <a:avLst/>
            </a:prstGeom>
          </p:spPr>
          <p:txBody>
            <a:bodyPr anchor="ctr" rtlCol="false" tIns="50800" lIns="50800" bIns="50800" rIns="50800"/>
            <a:lstStyle/>
            <a:p>
              <a:pPr algn="ctr">
                <a:lnSpc>
                  <a:spcPts val="3200"/>
                </a:lnSpc>
              </a:pPr>
            </a:p>
          </p:txBody>
        </p:sp>
      </p:grpSp>
      <p:grpSp>
        <p:nvGrpSpPr>
          <p:cNvPr name="Group 5" id="5"/>
          <p:cNvGrpSpPr/>
          <p:nvPr/>
        </p:nvGrpSpPr>
        <p:grpSpPr>
          <a:xfrm rot="0">
            <a:off x="10304117" y="826835"/>
            <a:ext cx="6200702" cy="8633331"/>
            <a:chOff x="0" y="0"/>
            <a:chExt cx="915727" cy="1274980"/>
          </a:xfrm>
        </p:grpSpPr>
        <p:sp>
          <p:nvSpPr>
            <p:cNvPr name="Freeform 6" id="6"/>
            <p:cNvSpPr/>
            <p:nvPr/>
          </p:nvSpPr>
          <p:spPr>
            <a:xfrm flipH="false" flipV="false" rot="0">
              <a:off x="0" y="0"/>
              <a:ext cx="915727" cy="1274980"/>
            </a:xfrm>
            <a:custGeom>
              <a:avLst/>
              <a:gdLst/>
              <a:ahLst/>
              <a:cxnLst/>
              <a:rect r="r" b="b" t="t" l="l"/>
              <a:pathLst>
                <a:path h="1274980" w="915727">
                  <a:moveTo>
                    <a:pt x="0" y="0"/>
                  </a:moveTo>
                  <a:lnTo>
                    <a:pt x="915727" y="0"/>
                  </a:lnTo>
                  <a:lnTo>
                    <a:pt x="915727" y="1274980"/>
                  </a:lnTo>
                  <a:lnTo>
                    <a:pt x="0" y="1274980"/>
                  </a:lnTo>
                  <a:close/>
                </a:path>
              </a:pathLst>
            </a:custGeom>
            <a:blipFill>
              <a:blip r:embed="rId2"/>
              <a:stretch>
                <a:fillRect l="-42821" t="0" r="-42821" b="0"/>
              </a:stretch>
            </a:blipFill>
          </p:spPr>
        </p:sp>
      </p:grpSp>
      <p:sp>
        <p:nvSpPr>
          <p:cNvPr name="Freeform 7" id="7"/>
          <p:cNvSpPr/>
          <p:nvPr/>
        </p:nvSpPr>
        <p:spPr>
          <a:xfrm flipH="false" flipV="false" rot="0">
            <a:off x="16033948" y="7926309"/>
            <a:ext cx="941741" cy="1951794"/>
          </a:xfrm>
          <a:custGeom>
            <a:avLst/>
            <a:gdLst/>
            <a:ahLst/>
            <a:cxnLst/>
            <a:rect r="r" b="b" t="t" l="l"/>
            <a:pathLst>
              <a:path h="1951794" w="941741">
                <a:moveTo>
                  <a:pt x="0" y="0"/>
                </a:moveTo>
                <a:lnTo>
                  <a:pt x="941741" y="0"/>
                </a:lnTo>
                <a:lnTo>
                  <a:pt x="941741" y="1951795"/>
                </a:lnTo>
                <a:lnTo>
                  <a:pt x="0" y="195179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0">
            <a:off x="17685102" y="412312"/>
            <a:ext cx="911836" cy="1708357"/>
          </a:xfrm>
          <a:custGeom>
            <a:avLst/>
            <a:gdLst/>
            <a:ahLst/>
            <a:cxnLst/>
            <a:rect r="r" b="b" t="t" l="l"/>
            <a:pathLst>
              <a:path h="1708357" w="911836">
                <a:moveTo>
                  <a:pt x="0" y="0"/>
                </a:moveTo>
                <a:lnTo>
                  <a:pt x="911836" y="0"/>
                </a:lnTo>
                <a:lnTo>
                  <a:pt x="911836" y="1708358"/>
                </a:lnTo>
                <a:lnTo>
                  <a:pt x="0" y="170835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635753" y="866775"/>
            <a:ext cx="9433212" cy="8380230"/>
          </a:xfrm>
          <a:prstGeom prst="rect">
            <a:avLst/>
          </a:prstGeom>
        </p:spPr>
        <p:txBody>
          <a:bodyPr anchor="t" rtlCol="false" tIns="0" lIns="0" bIns="0" rIns="0">
            <a:spAutoFit/>
          </a:bodyPr>
          <a:lstStyle/>
          <a:p>
            <a:pPr algn="just">
              <a:lnSpc>
                <a:spcPts val="4437"/>
              </a:lnSpc>
              <a:spcBef>
                <a:spcPct val="0"/>
              </a:spcBef>
            </a:pPr>
            <a:r>
              <a:rPr lang="en-US" b="true" sz="2311">
                <a:solidFill>
                  <a:srgbClr val="000000"/>
                </a:solidFill>
                <a:latin typeface="Sarabun Bold"/>
                <a:ea typeface="Sarabun Bold"/>
                <a:cs typeface="Sarabun Bold"/>
                <a:sym typeface="Sarabun Bold"/>
              </a:rPr>
              <a:t> 1. Audit Topic Selection</a:t>
            </a:r>
          </a:p>
          <a:p>
            <a:pPr algn="just">
              <a:lnSpc>
                <a:spcPts val="4437"/>
              </a:lnSpc>
              <a:spcBef>
                <a:spcPct val="0"/>
              </a:spcBef>
            </a:pPr>
            <a:r>
              <a:rPr lang="en-US" sz="2311">
                <a:solidFill>
                  <a:srgbClr val="000000"/>
                </a:solidFill>
                <a:latin typeface="Sarabun"/>
                <a:ea typeface="Sarabun"/>
                <a:cs typeface="Sarabun"/>
                <a:sym typeface="Sarabun"/>
              </a:rPr>
              <a:t>The current problem is that audit topic selection cannot yet be systematically linked to public expenditure data, particularly data from the GFMIS, which is the main expenditure database. At the same time, detailed project information, performance reports, and many supporting expenditure documents remain in PDF format and cannot be directly used for structured analysis.</a:t>
            </a:r>
          </a:p>
          <a:p>
            <a:pPr algn="just">
              <a:lnSpc>
                <a:spcPts val="4437"/>
              </a:lnSpc>
              <a:spcBef>
                <a:spcPct val="0"/>
              </a:spcBef>
            </a:pPr>
            <a:r>
              <a:rPr lang="en-US" sz="2311">
                <a:solidFill>
                  <a:srgbClr val="000000"/>
                </a:solidFill>
                <a:latin typeface="Sarabun"/>
                <a:ea typeface="Sarabun"/>
                <a:cs typeface="Sarabun"/>
                <a:sym typeface="Sarabun"/>
              </a:rPr>
              <a:t>The Web Application therefore applies AI to support this process by using OCR technology to convert PDF files into data that can be processed </a:t>
            </a:r>
          </a:p>
          <a:p>
            <a:pPr algn="just">
              <a:lnSpc>
                <a:spcPts val="4437"/>
              </a:lnSpc>
              <a:spcBef>
                <a:spcPct val="0"/>
              </a:spcBef>
            </a:pPr>
            <a:r>
              <a:rPr lang="en-US" sz="2311">
                <a:solidFill>
                  <a:srgbClr val="000000"/>
                </a:solidFill>
                <a:latin typeface="Sarabun"/>
                <a:ea typeface="Sarabun"/>
                <a:cs typeface="Sarabun"/>
                <a:sym typeface="Sarabun"/>
              </a:rPr>
              <a:t>and to organize the information into a standardized format. It then uses Generative AI or knowledge synthesis tools, such as NotebookLM, to summarize key content, analyze risk issues, and link data among </a:t>
            </a:r>
          </a:p>
          <a:p>
            <a:pPr algn="just">
              <a:lnSpc>
                <a:spcPts val="4437"/>
              </a:lnSpc>
              <a:spcBef>
                <a:spcPct val="0"/>
              </a:spcBef>
            </a:pPr>
            <a:r>
              <a:rPr lang="en-US" sz="2311">
                <a:solidFill>
                  <a:srgbClr val="000000"/>
                </a:solidFill>
                <a:latin typeface="Sarabun"/>
                <a:ea typeface="Sarabun"/>
                <a:cs typeface="Sarabun"/>
                <a:sym typeface="Sarabun"/>
              </a:rPr>
              <a:t>“budget implementation outcomes ” enabling audit topic selection </a:t>
            </a:r>
          </a:p>
          <a:p>
            <a:pPr algn="just">
              <a:lnSpc>
                <a:spcPts val="4437"/>
              </a:lnSpc>
              <a:spcBef>
                <a:spcPct val="0"/>
              </a:spcBef>
            </a:pPr>
            <a:r>
              <a:rPr lang="en-US" sz="2311">
                <a:solidFill>
                  <a:srgbClr val="000000"/>
                </a:solidFill>
                <a:latin typeface="Sarabun"/>
                <a:ea typeface="Sarabun"/>
                <a:cs typeface="Sarabun"/>
                <a:sym typeface="Sarabun"/>
              </a:rPr>
              <a:t>to be supported by evidence and based on actual data</a:t>
            </a:r>
          </a:p>
          <a:p>
            <a:pPr algn="just">
              <a:lnSpc>
                <a:spcPts val="4437"/>
              </a:lnSpc>
              <a:spcBef>
                <a:spcPct val="0"/>
              </a:spcBef>
            </a:pPr>
            <a:r>
              <a:rPr lang="en-US" sz="2311">
                <a:solidFill>
                  <a:srgbClr val="000000"/>
                </a:solidFill>
                <a:latin typeface="Sarabun"/>
                <a:ea typeface="Sarabun"/>
                <a:cs typeface="Sarabun"/>
                <a:sym typeface="Sarabun"/>
              </a:rPr>
              <a:t> (data-informed selection).</a:t>
            </a:r>
          </a:p>
        </p:txBody>
      </p:sp>
      <p:sp>
        <p:nvSpPr>
          <p:cNvPr name="Freeform 10" id="10"/>
          <p:cNvSpPr/>
          <p:nvPr/>
        </p:nvSpPr>
        <p:spPr>
          <a:xfrm flipH="false" flipV="false" rot="0">
            <a:off x="16807389" y="160019"/>
            <a:ext cx="1333631" cy="1333631"/>
          </a:xfrm>
          <a:custGeom>
            <a:avLst/>
            <a:gdLst/>
            <a:ahLst/>
            <a:cxnLst/>
            <a:rect r="r" b="b" t="t" l="l"/>
            <a:pathLst>
              <a:path h="1333631" w="1333631">
                <a:moveTo>
                  <a:pt x="0" y="0"/>
                </a:moveTo>
                <a:lnTo>
                  <a:pt x="1333631" y="0"/>
                </a:lnTo>
                <a:lnTo>
                  <a:pt x="1333631" y="1333631"/>
                </a:lnTo>
                <a:lnTo>
                  <a:pt x="0" y="1333631"/>
                </a:lnTo>
                <a:lnTo>
                  <a:pt x="0" y="0"/>
                </a:lnTo>
                <a:close/>
              </a:path>
            </a:pathLst>
          </a:custGeom>
          <a:blipFill>
            <a:blip r:embed="rId7"/>
            <a:stretch>
              <a:fillRect l="0" t="0" r="0" b="0"/>
            </a:stretch>
          </a:blipFill>
        </p:spPr>
      </p:sp>
      <p:sp>
        <p:nvSpPr>
          <p:cNvPr name="TextBox 11" id="11"/>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FFFFFF"/>
                </a:solidFill>
                <a:latin typeface="Garuda"/>
                <a:ea typeface="Garuda"/>
                <a:cs typeface="Garuda"/>
                <a:sym typeface="Garuda"/>
              </a:rPr>
              <a:t>33</a:t>
            </a:r>
          </a:p>
        </p:txBody>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6626400">
            <a:off x="-6408927" y="-3469448"/>
            <a:ext cx="12033994" cy="12033994"/>
          </a:xfrm>
          <a:custGeom>
            <a:avLst/>
            <a:gdLst/>
            <a:ahLst/>
            <a:cxnLst/>
            <a:rect r="r" b="b" t="t" l="l"/>
            <a:pathLst>
              <a:path h="12033994" w="12033994">
                <a:moveTo>
                  <a:pt x="0" y="0"/>
                </a:moveTo>
                <a:lnTo>
                  <a:pt x="12033993" y="0"/>
                </a:lnTo>
                <a:lnTo>
                  <a:pt x="12033993" y="12033993"/>
                </a:lnTo>
                <a:lnTo>
                  <a:pt x="0" y="1203399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0" y="8529406"/>
            <a:ext cx="18288000" cy="1757594"/>
            <a:chOff x="0" y="0"/>
            <a:chExt cx="4816593" cy="462906"/>
          </a:xfrm>
        </p:grpSpPr>
        <p:sp>
          <p:nvSpPr>
            <p:cNvPr name="Freeform 4" id="4"/>
            <p:cNvSpPr/>
            <p:nvPr/>
          </p:nvSpPr>
          <p:spPr>
            <a:xfrm flipH="false" flipV="false" rot="0">
              <a:off x="0" y="0"/>
              <a:ext cx="4816592" cy="462906"/>
            </a:xfrm>
            <a:custGeom>
              <a:avLst/>
              <a:gdLst/>
              <a:ahLst/>
              <a:cxnLst/>
              <a:rect r="r" b="b" t="t" l="l"/>
              <a:pathLst>
                <a:path h="462906" w="4816592">
                  <a:moveTo>
                    <a:pt x="0" y="0"/>
                  </a:moveTo>
                  <a:lnTo>
                    <a:pt x="4816592" y="0"/>
                  </a:lnTo>
                  <a:lnTo>
                    <a:pt x="4816592" y="462906"/>
                  </a:lnTo>
                  <a:lnTo>
                    <a:pt x="0" y="462906"/>
                  </a:lnTo>
                  <a:close/>
                </a:path>
              </a:pathLst>
            </a:custGeom>
            <a:solidFill>
              <a:srgbClr val="0F172A"/>
            </a:solidFill>
          </p:spPr>
        </p:sp>
        <p:sp>
          <p:nvSpPr>
            <p:cNvPr name="TextBox 5" id="5"/>
            <p:cNvSpPr txBox="true"/>
            <p:nvPr/>
          </p:nvSpPr>
          <p:spPr>
            <a:xfrm>
              <a:off x="0" y="-47625"/>
              <a:ext cx="4816593" cy="510531"/>
            </a:xfrm>
            <a:prstGeom prst="rect">
              <a:avLst/>
            </a:prstGeom>
          </p:spPr>
          <p:txBody>
            <a:bodyPr anchor="ctr" rtlCol="false" tIns="50800" lIns="50800" bIns="50800" rIns="50800"/>
            <a:lstStyle/>
            <a:p>
              <a:pPr algn="ctr">
                <a:lnSpc>
                  <a:spcPts val="2721"/>
                </a:lnSpc>
              </a:pPr>
            </a:p>
          </p:txBody>
        </p:sp>
      </p:grpSp>
      <p:sp>
        <p:nvSpPr>
          <p:cNvPr name="TextBox 6" id="6"/>
          <p:cNvSpPr txBox="true"/>
          <p:nvPr/>
        </p:nvSpPr>
        <p:spPr>
          <a:xfrm rot="0">
            <a:off x="653629" y="673058"/>
            <a:ext cx="11384658" cy="7532819"/>
          </a:xfrm>
          <a:prstGeom prst="rect">
            <a:avLst/>
          </a:prstGeom>
        </p:spPr>
        <p:txBody>
          <a:bodyPr anchor="t" rtlCol="false" tIns="0" lIns="0" bIns="0" rIns="0">
            <a:spAutoFit/>
          </a:bodyPr>
          <a:lstStyle/>
          <a:p>
            <a:pPr algn="just">
              <a:lnSpc>
                <a:spcPts val="4030"/>
              </a:lnSpc>
              <a:spcBef>
                <a:spcPct val="0"/>
              </a:spcBef>
            </a:pPr>
            <a:r>
              <a:rPr lang="en-US" b="true" sz="2099">
                <a:solidFill>
                  <a:srgbClr val="000000"/>
                </a:solidFill>
                <a:latin typeface="Sarabun Bold"/>
                <a:ea typeface="Sarabun Bold"/>
                <a:cs typeface="Sarabun Bold"/>
                <a:sym typeface="Sarabun Bold"/>
              </a:rPr>
              <a:t>   2. Audit Planning</a:t>
            </a:r>
          </a:p>
          <a:p>
            <a:pPr algn="just">
              <a:lnSpc>
                <a:spcPts val="4030"/>
              </a:lnSpc>
              <a:spcBef>
                <a:spcPct val="0"/>
              </a:spcBef>
            </a:pPr>
            <a:r>
              <a:rPr lang="en-US" sz="2099">
                <a:solidFill>
                  <a:srgbClr val="000000"/>
                </a:solidFill>
                <a:latin typeface="Sarabun"/>
                <a:ea typeface="Sarabun"/>
                <a:cs typeface="Sarabun"/>
                <a:sym typeface="Sarabun"/>
              </a:rPr>
              <a:t>Another important problem is that many auditors are still unable to clearly identify which issues should be examined and where the key risks are, due to the lack of systematic analysis and synthesis of past audit reports. As a result, the planning process is delayed, taking approximately 3–4 months before the audit framework can be clearly defined.</a:t>
            </a:r>
          </a:p>
          <a:p>
            <a:pPr algn="just">
              <a:lnSpc>
                <a:spcPts val="4030"/>
              </a:lnSpc>
              <a:spcBef>
                <a:spcPct val="0"/>
              </a:spcBef>
            </a:pPr>
            <a:r>
              <a:rPr lang="en-US" sz="2099">
                <a:solidFill>
                  <a:srgbClr val="000000"/>
                </a:solidFill>
                <a:latin typeface="Sarabun"/>
                <a:ea typeface="Sarabun"/>
                <a:cs typeface="Sarabun"/>
                <a:sym typeface="Sarabun"/>
              </a:rPr>
              <a:t>The Web Application therefore develops a tool called the Audit Design Assistant to help analyze information from work plans in the form of 6W2H, process flowcharts, logic models, and a database of past findings. The system processes the data and proposes interesting audit issues, identifies risk points and systemic gaps, enabling auditors to define the audit scope more quickly and with supporting reasons.</a:t>
            </a:r>
          </a:p>
          <a:p>
            <a:pPr algn="just">
              <a:lnSpc>
                <a:spcPts val="4030"/>
              </a:lnSpc>
              <a:spcBef>
                <a:spcPct val="0"/>
              </a:spcBef>
            </a:pPr>
            <a:r>
              <a:rPr lang="en-US" sz="2099">
                <a:solidFill>
                  <a:srgbClr val="000000"/>
                </a:solidFill>
                <a:latin typeface="Sarabun"/>
                <a:ea typeface="Sarabun"/>
                <a:cs typeface="Sarabun"/>
                <a:sym typeface="Sarabun"/>
              </a:rPr>
              <a:t>In addition, there is an Audit Plan Generator tool that assists in preparing the audit plan, defining audit criteria, and automatically creating document outlines for each section, together with an AI system that helps draft content under each heading and can immediately export it as an official document. This helps reduce the time required to prepare the plan and increases consistency in document formats across the organization.</a:t>
            </a:r>
          </a:p>
        </p:txBody>
      </p:sp>
      <p:grpSp>
        <p:nvGrpSpPr>
          <p:cNvPr name="Group 7" id="7"/>
          <p:cNvGrpSpPr/>
          <p:nvPr/>
        </p:nvGrpSpPr>
        <p:grpSpPr>
          <a:xfrm rot="0">
            <a:off x="12527978" y="1892482"/>
            <a:ext cx="5246370" cy="5246370"/>
            <a:chOff x="0" y="0"/>
            <a:chExt cx="6350000" cy="6350000"/>
          </a:xfrm>
        </p:grpSpPr>
        <p:sp>
          <p:nvSpPr>
            <p:cNvPr name="Freeform 8" id="8"/>
            <p:cNvSpPr/>
            <p:nvPr/>
          </p:nvSpPr>
          <p:spPr>
            <a:xfrm flipH="false" flipV="false" rot="0">
              <a:off x="0" y="0"/>
              <a:ext cx="6351270" cy="6350000"/>
            </a:xfrm>
            <a:custGeom>
              <a:avLst/>
              <a:gdLst/>
              <a:ahLst/>
              <a:cxnLst/>
              <a:rect r="r" b="b" t="t" l="l"/>
              <a:pathLst>
                <a:path h="6350000" w="6351270">
                  <a:moveTo>
                    <a:pt x="5985510" y="0"/>
                  </a:moveTo>
                  <a:lnTo>
                    <a:pt x="364490" y="0"/>
                  </a:lnTo>
                  <a:cubicBezTo>
                    <a:pt x="162560" y="0"/>
                    <a:pt x="0" y="162560"/>
                    <a:pt x="0" y="364490"/>
                  </a:cubicBezTo>
                  <a:lnTo>
                    <a:pt x="0" y="5986780"/>
                  </a:lnTo>
                  <a:cubicBezTo>
                    <a:pt x="0" y="6187440"/>
                    <a:pt x="162560" y="6350000"/>
                    <a:pt x="364490" y="6350000"/>
                  </a:cubicBezTo>
                  <a:lnTo>
                    <a:pt x="5986780" y="6350000"/>
                  </a:lnTo>
                  <a:cubicBezTo>
                    <a:pt x="6187440" y="6350000"/>
                    <a:pt x="6351270" y="6187440"/>
                    <a:pt x="6351270" y="5985510"/>
                  </a:cubicBezTo>
                  <a:lnTo>
                    <a:pt x="6351270" y="364490"/>
                  </a:lnTo>
                  <a:cubicBezTo>
                    <a:pt x="6350000" y="162560"/>
                    <a:pt x="6187440" y="0"/>
                    <a:pt x="5985510" y="0"/>
                  </a:cubicBezTo>
                  <a:close/>
                </a:path>
              </a:pathLst>
            </a:custGeom>
            <a:blipFill>
              <a:blip r:embed="rId4"/>
              <a:stretch>
                <a:fillRect l="-16653" t="0" r="-16653" b="0"/>
              </a:stretch>
            </a:blipFill>
          </p:spPr>
        </p:sp>
      </p:grpSp>
      <p:sp>
        <p:nvSpPr>
          <p:cNvPr name="Freeform 9" id="9"/>
          <p:cNvSpPr/>
          <p:nvPr/>
        </p:nvSpPr>
        <p:spPr>
          <a:xfrm flipH="false" flipV="false" rot="0">
            <a:off x="361885" y="8591485"/>
            <a:ext cx="1333631" cy="1333631"/>
          </a:xfrm>
          <a:custGeom>
            <a:avLst/>
            <a:gdLst/>
            <a:ahLst/>
            <a:cxnLst/>
            <a:rect r="r" b="b" t="t" l="l"/>
            <a:pathLst>
              <a:path h="1333631" w="1333631">
                <a:moveTo>
                  <a:pt x="0" y="0"/>
                </a:moveTo>
                <a:lnTo>
                  <a:pt x="1333630" y="0"/>
                </a:lnTo>
                <a:lnTo>
                  <a:pt x="1333630" y="1333630"/>
                </a:lnTo>
                <a:lnTo>
                  <a:pt x="0" y="1333630"/>
                </a:lnTo>
                <a:lnTo>
                  <a:pt x="0" y="0"/>
                </a:lnTo>
                <a:close/>
              </a:path>
            </a:pathLst>
          </a:custGeom>
          <a:blipFill>
            <a:blip r:embed="rId5"/>
            <a:stretch>
              <a:fillRect l="0" t="0" r="0" b="0"/>
            </a:stretch>
          </a:blipFill>
        </p:spPr>
      </p:sp>
      <p:sp>
        <p:nvSpPr>
          <p:cNvPr name="TextBox 10" id="10"/>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FFFFFF"/>
                </a:solidFill>
                <a:latin typeface="Garuda"/>
                <a:ea typeface="Garuda"/>
                <a:cs typeface="Garuda"/>
                <a:sym typeface="Garuda"/>
              </a:rPr>
              <a:t>34</a:t>
            </a:r>
          </a:p>
        </p:txBody>
      </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4780027" cy="10287000"/>
            <a:chOff x="0" y="0"/>
            <a:chExt cx="1258937" cy="2709333"/>
          </a:xfrm>
        </p:grpSpPr>
        <p:sp>
          <p:nvSpPr>
            <p:cNvPr name="Freeform 3" id="3"/>
            <p:cNvSpPr/>
            <p:nvPr/>
          </p:nvSpPr>
          <p:spPr>
            <a:xfrm flipH="false" flipV="false" rot="0">
              <a:off x="0" y="0"/>
              <a:ext cx="1258937" cy="2709333"/>
            </a:xfrm>
            <a:custGeom>
              <a:avLst/>
              <a:gdLst/>
              <a:ahLst/>
              <a:cxnLst/>
              <a:rect r="r" b="b" t="t" l="l"/>
              <a:pathLst>
                <a:path h="2709333" w="1258937">
                  <a:moveTo>
                    <a:pt x="0" y="0"/>
                  </a:moveTo>
                  <a:lnTo>
                    <a:pt x="1258937" y="0"/>
                  </a:lnTo>
                  <a:lnTo>
                    <a:pt x="1258937" y="2709333"/>
                  </a:lnTo>
                  <a:lnTo>
                    <a:pt x="0" y="2709333"/>
                  </a:lnTo>
                  <a:close/>
                </a:path>
              </a:pathLst>
            </a:custGeom>
            <a:solidFill>
              <a:srgbClr val="0F172A"/>
            </a:solidFill>
          </p:spPr>
        </p:sp>
        <p:sp>
          <p:nvSpPr>
            <p:cNvPr name="TextBox 4" id="4"/>
            <p:cNvSpPr txBox="true"/>
            <p:nvPr/>
          </p:nvSpPr>
          <p:spPr>
            <a:xfrm>
              <a:off x="0" y="-85725"/>
              <a:ext cx="1258937" cy="2795058"/>
            </a:xfrm>
            <a:prstGeom prst="rect">
              <a:avLst/>
            </a:prstGeom>
          </p:spPr>
          <p:txBody>
            <a:bodyPr anchor="ctr" rtlCol="false" tIns="50800" lIns="50800" bIns="50800" rIns="50800"/>
            <a:lstStyle/>
            <a:p>
              <a:pPr algn="ctr">
                <a:lnSpc>
                  <a:spcPts val="3200"/>
                </a:lnSpc>
              </a:pPr>
            </a:p>
          </p:txBody>
        </p:sp>
      </p:grpSp>
      <p:grpSp>
        <p:nvGrpSpPr>
          <p:cNvPr name="Group 5" id="5"/>
          <p:cNvGrpSpPr/>
          <p:nvPr/>
        </p:nvGrpSpPr>
        <p:grpSpPr>
          <a:xfrm rot="0">
            <a:off x="0" y="1032223"/>
            <a:ext cx="7153889" cy="8222553"/>
            <a:chOff x="0" y="0"/>
            <a:chExt cx="1927734" cy="2215703"/>
          </a:xfrm>
        </p:grpSpPr>
        <p:sp>
          <p:nvSpPr>
            <p:cNvPr name="Freeform 6" id="6"/>
            <p:cNvSpPr/>
            <p:nvPr/>
          </p:nvSpPr>
          <p:spPr>
            <a:xfrm flipH="false" flipV="false" rot="0">
              <a:off x="0" y="0"/>
              <a:ext cx="1927734" cy="2215703"/>
            </a:xfrm>
            <a:custGeom>
              <a:avLst/>
              <a:gdLst/>
              <a:ahLst/>
              <a:cxnLst/>
              <a:rect r="r" b="b" t="t" l="l"/>
              <a:pathLst>
                <a:path h="2215703" w="1927734">
                  <a:moveTo>
                    <a:pt x="0" y="0"/>
                  </a:moveTo>
                  <a:lnTo>
                    <a:pt x="1927734" y="0"/>
                  </a:lnTo>
                  <a:lnTo>
                    <a:pt x="1927734" y="2215703"/>
                  </a:lnTo>
                  <a:lnTo>
                    <a:pt x="0" y="2215703"/>
                  </a:lnTo>
                  <a:close/>
                </a:path>
              </a:pathLst>
            </a:custGeom>
            <a:blipFill>
              <a:blip r:embed="rId2"/>
              <a:stretch>
                <a:fillRect l="-26625" t="0" r="-26625" b="0"/>
              </a:stretch>
            </a:blipFill>
          </p:spPr>
        </p:sp>
      </p:grpSp>
      <p:sp>
        <p:nvSpPr>
          <p:cNvPr name="Freeform 7" id="7"/>
          <p:cNvSpPr/>
          <p:nvPr/>
        </p:nvSpPr>
        <p:spPr>
          <a:xfrm flipH="false" flipV="false" rot="0">
            <a:off x="2939569" y="323535"/>
            <a:ext cx="637375" cy="1367025"/>
          </a:xfrm>
          <a:custGeom>
            <a:avLst/>
            <a:gdLst/>
            <a:ahLst/>
            <a:cxnLst/>
            <a:rect r="r" b="b" t="t" l="l"/>
            <a:pathLst>
              <a:path h="1367025" w="637375">
                <a:moveTo>
                  <a:pt x="0" y="0"/>
                </a:moveTo>
                <a:lnTo>
                  <a:pt x="637375" y="0"/>
                </a:lnTo>
                <a:lnTo>
                  <a:pt x="637375" y="1367025"/>
                </a:lnTo>
                <a:lnTo>
                  <a:pt x="0" y="136702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0">
            <a:off x="16592485" y="323535"/>
            <a:ext cx="1333631" cy="1333631"/>
          </a:xfrm>
          <a:custGeom>
            <a:avLst/>
            <a:gdLst/>
            <a:ahLst/>
            <a:cxnLst/>
            <a:rect r="r" b="b" t="t" l="l"/>
            <a:pathLst>
              <a:path h="1333631" w="1333631">
                <a:moveTo>
                  <a:pt x="0" y="0"/>
                </a:moveTo>
                <a:lnTo>
                  <a:pt x="1333630" y="0"/>
                </a:lnTo>
                <a:lnTo>
                  <a:pt x="1333630" y="1333631"/>
                </a:lnTo>
                <a:lnTo>
                  <a:pt x="0" y="1333631"/>
                </a:lnTo>
                <a:lnTo>
                  <a:pt x="0" y="0"/>
                </a:lnTo>
                <a:close/>
              </a:path>
            </a:pathLst>
          </a:custGeom>
          <a:blipFill>
            <a:blip r:embed="rId5"/>
            <a:stretch>
              <a:fillRect l="0" t="0" r="0" b="0"/>
            </a:stretch>
          </a:blipFill>
        </p:spPr>
      </p:sp>
      <p:sp>
        <p:nvSpPr>
          <p:cNvPr name="TextBox 9" id="9"/>
          <p:cNvSpPr txBox="true"/>
          <p:nvPr/>
        </p:nvSpPr>
        <p:spPr>
          <a:xfrm rot="0">
            <a:off x="7811002" y="1452435"/>
            <a:ext cx="9448298" cy="7218770"/>
          </a:xfrm>
          <a:prstGeom prst="rect">
            <a:avLst/>
          </a:prstGeom>
        </p:spPr>
        <p:txBody>
          <a:bodyPr anchor="t" rtlCol="false" tIns="0" lIns="0" bIns="0" rIns="0">
            <a:spAutoFit/>
          </a:bodyPr>
          <a:lstStyle/>
          <a:p>
            <a:pPr algn="just">
              <a:lnSpc>
                <a:spcPts val="6424"/>
              </a:lnSpc>
              <a:spcBef>
                <a:spcPct val="0"/>
              </a:spcBef>
            </a:pPr>
            <a:r>
              <a:rPr lang="en-US" b="true" sz="3346">
                <a:solidFill>
                  <a:srgbClr val="000000"/>
                </a:solidFill>
                <a:latin typeface="Sarabun Bold"/>
                <a:ea typeface="Sarabun Bold"/>
                <a:cs typeface="Sarabun Bold"/>
                <a:sym typeface="Sarabun Bold"/>
              </a:rPr>
              <a:t>3. Operational Support During Audit Execution</a:t>
            </a:r>
          </a:p>
          <a:p>
            <a:pPr algn="just">
              <a:lnSpc>
                <a:spcPts val="6424"/>
              </a:lnSpc>
              <a:spcBef>
                <a:spcPct val="0"/>
              </a:spcBef>
            </a:pPr>
            <a:r>
              <a:rPr lang="en-US" sz="3346">
                <a:solidFill>
                  <a:srgbClr val="000000"/>
                </a:solidFill>
                <a:latin typeface="Sarabun"/>
                <a:ea typeface="Sarabun"/>
                <a:cs typeface="Sarabun"/>
                <a:sym typeface="Sarabun"/>
              </a:rPr>
              <a:t>The system also includes a PA Assistant Chat, which is an intelligent assistant capable of answering questions from an audit knowledge repository, including audit guidelines, auditing standards, past findings, and case studies. Auditors can raise inquiries in real time, which helps reduce the burden of information searching and supports decision-making based on accurate knowledge.</a:t>
            </a:r>
          </a:p>
        </p:txBody>
      </p:sp>
      <p:sp>
        <p:nvSpPr>
          <p:cNvPr name="TextBox 10" id="10"/>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Garuda"/>
                <a:ea typeface="Garuda"/>
                <a:cs typeface="Garuda"/>
                <a:sym typeface="Garuda"/>
              </a:rPr>
              <a:t>35</a:t>
            </a:r>
          </a:p>
        </p:txBody>
      </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bg>
      <p:bgPr>
        <a:solidFill>
          <a:srgbClr val="0F172A"/>
        </a:solidFill>
      </p:bgPr>
    </p:bg>
    <p:spTree>
      <p:nvGrpSpPr>
        <p:cNvPr id="1" name=""/>
        <p:cNvGrpSpPr/>
        <p:nvPr/>
      </p:nvGrpSpPr>
      <p:grpSpPr>
        <a:xfrm>
          <a:off x="0" y="0"/>
          <a:ext cx="0" cy="0"/>
          <a:chOff x="0" y="0"/>
          <a:chExt cx="0" cy="0"/>
        </a:xfrm>
      </p:grpSpPr>
      <p:sp>
        <p:nvSpPr>
          <p:cNvPr name="TextBox 2" id="2"/>
          <p:cNvSpPr txBox="true"/>
          <p:nvPr/>
        </p:nvSpPr>
        <p:spPr>
          <a:xfrm rot="0">
            <a:off x="6120562" y="1184330"/>
            <a:ext cx="11138738" cy="7404373"/>
          </a:xfrm>
          <a:prstGeom prst="rect">
            <a:avLst/>
          </a:prstGeom>
        </p:spPr>
        <p:txBody>
          <a:bodyPr anchor="t" rtlCol="false" tIns="0" lIns="0" bIns="0" rIns="0">
            <a:spAutoFit/>
          </a:bodyPr>
          <a:lstStyle/>
          <a:p>
            <a:pPr algn="just">
              <a:lnSpc>
                <a:spcPts val="6807"/>
              </a:lnSpc>
              <a:spcBef>
                <a:spcPct val="0"/>
              </a:spcBef>
            </a:pPr>
            <a:r>
              <a:rPr lang="en-US" b="true" sz="3545">
                <a:solidFill>
                  <a:srgbClr val="FFFFFF"/>
                </a:solidFill>
                <a:latin typeface="Sarabun Bold"/>
                <a:ea typeface="Sarabun Bold"/>
                <a:cs typeface="Sarabun Bold"/>
                <a:sym typeface="Sarabun Bold"/>
              </a:rPr>
              <a:t>Expected Outcomes</a:t>
            </a:r>
          </a:p>
          <a:p>
            <a:pPr algn="just">
              <a:lnSpc>
                <a:spcPts val="5847"/>
              </a:lnSpc>
              <a:spcBef>
                <a:spcPct val="0"/>
              </a:spcBef>
            </a:pPr>
            <a:r>
              <a:rPr lang="en-US" sz="3045">
                <a:solidFill>
                  <a:srgbClr val="FFFFFF"/>
                </a:solidFill>
                <a:latin typeface="Sarabun"/>
                <a:ea typeface="Sarabun"/>
                <a:cs typeface="Sarabun"/>
                <a:sym typeface="Sarabun"/>
              </a:rPr>
              <a:t>The development of a Web Application that integrates AI and Generative AI will help transform the audit process from relying on individual experience to a data-driven auditing system. It will reduce the time required in the planning stage, improve the quality of risk analysis, and ensure that audit topic selection is clearly linked to budget expenditure and policy outcomes.</a:t>
            </a:r>
          </a:p>
          <a:p>
            <a:pPr algn="just">
              <a:lnSpc>
                <a:spcPts val="5847"/>
              </a:lnSpc>
              <a:spcBef>
                <a:spcPct val="0"/>
              </a:spcBef>
            </a:pPr>
            <a:r>
              <a:rPr lang="en-US" sz="3045">
                <a:solidFill>
                  <a:srgbClr val="FFFFFF"/>
                </a:solidFill>
                <a:latin typeface="Sarabun"/>
                <a:ea typeface="Sarabun"/>
                <a:cs typeface="Sarabun"/>
                <a:sym typeface="Sarabun"/>
              </a:rPr>
              <a:t>This approach reflects the adaptation of the Supreme Audit Institution in the digital era, emphasizing efficiency, transparency, and long-term impact on the public.</a:t>
            </a:r>
          </a:p>
        </p:txBody>
      </p:sp>
      <p:grpSp>
        <p:nvGrpSpPr>
          <p:cNvPr name="Group 3" id="3"/>
          <p:cNvGrpSpPr/>
          <p:nvPr/>
        </p:nvGrpSpPr>
        <p:grpSpPr>
          <a:xfrm rot="0">
            <a:off x="623263" y="1028700"/>
            <a:ext cx="5041708" cy="3936382"/>
            <a:chOff x="0" y="0"/>
            <a:chExt cx="8133065" cy="6350000"/>
          </a:xfrm>
        </p:grpSpPr>
        <p:sp>
          <p:nvSpPr>
            <p:cNvPr name="Freeform 4" id="4"/>
            <p:cNvSpPr/>
            <p:nvPr/>
          </p:nvSpPr>
          <p:spPr>
            <a:xfrm flipH="false" flipV="false" rot="0">
              <a:off x="0" y="0"/>
              <a:ext cx="8134334" cy="6350000"/>
            </a:xfrm>
            <a:custGeom>
              <a:avLst/>
              <a:gdLst/>
              <a:ahLst/>
              <a:cxnLst/>
              <a:rect r="r" b="b" t="t" l="l"/>
              <a:pathLst>
                <a:path h="6350000" w="8134334">
                  <a:moveTo>
                    <a:pt x="7666227" y="0"/>
                  </a:moveTo>
                  <a:lnTo>
                    <a:pt x="466838" y="0"/>
                  </a:lnTo>
                  <a:cubicBezTo>
                    <a:pt x="208206" y="0"/>
                    <a:pt x="0" y="162560"/>
                    <a:pt x="0" y="364490"/>
                  </a:cubicBezTo>
                  <a:lnTo>
                    <a:pt x="0" y="5986780"/>
                  </a:lnTo>
                  <a:cubicBezTo>
                    <a:pt x="0" y="6187440"/>
                    <a:pt x="208206" y="6350000"/>
                    <a:pt x="466838" y="6350000"/>
                  </a:cubicBezTo>
                  <a:lnTo>
                    <a:pt x="7667854" y="6350000"/>
                  </a:lnTo>
                  <a:cubicBezTo>
                    <a:pt x="7924858" y="6350000"/>
                    <a:pt x="8134334" y="6187440"/>
                    <a:pt x="8134334" y="5985510"/>
                  </a:cubicBezTo>
                  <a:lnTo>
                    <a:pt x="8134334" y="364490"/>
                  </a:lnTo>
                  <a:cubicBezTo>
                    <a:pt x="8133065" y="162560"/>
                    <a:pt x="7924858" y="0"/>
                    <a:pt x="7666227" y="0"/>
                  </a:cubicBezTo>
                  <a:close/>
                </a:path>
              </a:pathLst>
            </a:custGeom>
            <a:blipFill>
              <a:blip r:embed="rId2"/>
              <a:stretch>
                <a:fillRect l="-2042" t="0" r="-2042" b="0"/>
              </a:stretch>
            </a:blipFill>
          </p:spPr>
        </p:sp>
      </p:grpSp>
      <p:grpSp>
        <p:nvGrpSpPr>
          <p:cNvPr name="Group 5" id="5"/>
          <p:cNvGrpSpPr/>
          <p:nvPr/>
        </p:nvGrpSpPr>
        <p:grpSpPr>
          <a:xfrm rot="0">
            <a:off x="623263" y="5515614"/>
            <a:ext cx="5041708" cy="3936382"/>
            <a:chOff x="0" y="0"/>
            <a:chExt cx="8133065" cy="6350000"/>
          </a:xfrm>
        </p:grpSpPr>
        <p:sp>
          <p:nvSpPr>
            <p:cNvPr name="Freeform 6" id="6"/>
            <p:cNvSpPr/>
            <p:nvPr/>
          </p:nvSpPr>
          <p:spPr>
            <a:xfrm flipH="false" flipV="false" rot="0">
              <a:off x="0" y="0"/>
              <a:ext cx="8134334" cy="6350000"/>
            </a:xfrm>
            <a:custGeom>
              <a:avLst/>
              <a:gdLst/>
              <a:ahLst/>
              <a:cxnLst/>
              <a:rect r="r" b="b" t="t" l="l"/>
              <a:pathLst>
                <a:path h="6350000" w="8134334">
                  <a:moveTo>
                    <a:pt x="7666227" y="0"/>
                  </a:moveTo>
                  <a:lnTo>
                    <a:pt x="466838" y="0"/>
                  </a:lnTo>
                  <a:cubicBezTo>
                    <a:pt x="208206" y="0"/>
                    <a:pt x="0" y="162560"/>
                    <a:pt x="0" y="364490"/>
                  </a:cubicBezTo>
                  <a:lnTo>
                    <a:pt x="0" y="5986780"/>
                  </a:lnTo>
                  <a:cubicBezTo>
                    <a:pt x="0" y="6187440"/>
                    <a:pt x="208206" y="6350000"/>
                    <a:pt x="466838" y="6350000"/>
                  </a:cubicBezTo>
                  <a:lnTo>
                    <a:pt x="7667854" y="6350000"/>
                  </a:lnTo>
                  <a:cubicBezTo>
                    <a:pt x="7924858" y="6350000"/>
                    <a:pt x="8134334" y="6187440"/>
                    <a:pt x="8134334" y="5985510"/>
                  </a:cubicBezTo>
                  <a:lnTo>
                    <a:pt x="8134334" y="364490"/>
                  </a:lnTo>
                  <a:cubicBezTo>
                    <a:pt x="8133065" y="162560"/>
                    <a:pt x="7924858" y="0"/>
                    <a:pt x="7666227" y="0"/>
                  </a:cubicBezTo>
                  <a:close/>
                </a:path>
              </a:pathLst>
            </a:custGeom>
            <a:blipFill>
              <a:blip r:embed="rId3"/>
              <a:stretch>
                <a:fillRect l="-2042" t="0" r="-2042" b="0"/>
              </a:stretch>
            </a:blipFill>
          </p:spPr>
        </p:sp>
      </p:grpSp>
      <p:sp>
        <p:nvSpPr>
          <p:cNvPr name="Freeform 7" id="7"/>
          <p:cNvSpPr/>
          <p:nvPr/>
        </p:nvSpPr>
        <p:spPr>
          <a:xfrm flipH="false" flipV="false" rot="0">
            <a:off x="16744885" y="475935"/>
            <a:ext cx="1333631" cy="1333631"/>
          </a:xfrm>
          <a:custGeom>
            <a:avLst/>
            <a:gdLst/>
            <a:ahLst/>
            <a:cxnLst/>
            <a:rect r="r" b="b" t="t" l="l"/>
            <a:pathLst>
              <a:path h="1333631" w="1333631">
                <a:moveTo>
                  <a:pt x="0" y="0"/>
                </a:moveTo>
                <a:lnTo>
                  <a:pt x="1333630" y="0"/>
                </a:lnTo>
                <a:lnTo>
                  <a:pt x="1333630" y="1333631"/>
                </a:lnTo>
                <a:lnTo>
                  <a:pt x="0" y="1333631"/>
                </a:lnTo>
                <a:lnTo>
                  <a:pt x="0" y="0"/>
                </a:lnTo>
                <a:close/>
              </a:path>
            </a:pathLst>
          </a:custGeom>
          <a:blipFill>
            <a:blip r:embed="rId4"/>
            <a:stretch>
              <a:fillRect l="0" t="0" r="0" b="0"/>
            </a:stretch>
          </a:blipFill>
        </p:spPr>
      </p:sp>
      <p:sp>
        <p:nvSpPr>
          <p:cNvPr name="TextBox 8" id="8"/>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FFFFFF"/>
                </a:solidFill>
                <a:latin typeface="Garuda"/>
                <a:ea typeface="Garuda"/>
                <a:cs typeface="Garuda"/>
                <a:sym typeface="Garuda"/>
              </a:rPr>
              <a:t>36</a:t>
            </a:r>
          </a:p>
        </p:txBody>
      </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bg>
      <p:bgPr>
        <a:solidFill>
          <a:srgbClr val="FDFDFD"/>
        </a:solidFill>
      </p:bgPr>
    </p:bg>
    <p:spTree>
      <p:nvGrpSpPr>
        <p:cNvPr id="1" name=""/>
        <p:cNvGrpSpPr/>
        <p:nvPr/>
      </p:nvGrpSpPr>
      <p:grpSpPr>
        <a:xfrm>
          <a:off x="0" y="0"/>
          <a:ext cx="0" cy="0"/>
          <a:chOff x="0" y="0"/>
          <a:chExt cx="0" cy="0"/>
        </a:xfrm>
      </p:grpSpPr>
      <p:sp>
        <p:nvSpPr>
          <p:cNvPr name="Freeform 2" id="2"/>
          <p:cNvSpPr/>
          <p:nvPr/>
        </p:nvSpPr>
        <p:spPr>
          <a:xfrm flipH="false" flipV="false" rot="0">
            <a:off x="12480649" y="2294578"/>
            <a:ext cx="5085608" cy="5085608"/>
          </a:xfrm>
          <a:custGeom>
            <a:avLst/>
            <a:gdLst/>
            <a:ahLst/>
            <a:cxnLst/>
            <a:rect r="r" b="b" t="t" l="l"/>
            <a:pathLst>
              <a:path h="5085608" w="5085608">
                <a:moveTo>
                  <a:pt x="0" y="0"/>
                </a:moveTo>
                <a:lnTo>
                  <a:pt x="5085608" y="0"/>
                </a:lnTo>
                <a:lnTo>
                  <a:pt x="5085608" y="5085608"/>
                </a:lnTo>
                <a:lnTo>
                  <a:pt x="0" y="5085608"/>
                </a:lnTo>
                <a:lnTo>
                  <a:pt x="0" y="0"/>
                </a:lnTo>
                <a:close/>
              </a:path>
            </a:pathLst>
          </a:custGeom>
          <a:blipFill>
            <a:blip r:embed="rId2"/>
            <a:stretch>
              <a:fillRect l="0" t="0" r="0" b="0"/>
            </a:stretch>
          </a:blipFill>
        </p:spPr>
      </p:sp>
      <p:sp>
        <p:nvSpPr>
          <p:cNvPr name="Freeform 3" id="3"/>
          <p:cNvSpPr/>
          <p:nvPr/>
        </p:nvSpPr>
        <p:spPr>
          <a:xfrm flipH="false" flipV="false" rot="0">
            <a:off x="540490" y="2294578"/>
            <a:ext cx="11301351" cy="5085608"/>
          </a:xfrm>
          <a:custGeom>
            <a:avLst/>
            <a:gdLst/>
            <a:ahLst/>
            <a:cxnLst/>
            <a:rect r="r" b="b" t="t" l="l"/>
            <a:pathLst>
              <a:path h="5085608" w="11301351">
                <a:moveTo>
                  <a:pt x="0" y="0"/>
                </a:moveTo>
                <a:lnTo>
                  <a:pt x="11301352" y="0"/>
                </a:lnTo>
                <a:lnTo>
                  <a:pt x="11301352" y="5085608"/>
                </a:lnTo>
                <a:lnTo>
                  <a:pt x="0" y="5085608"/>
                </a:lnTo>
                <a:lnTo>
                  <a:pt x="0" y="0"/>
                </a:lnTo>
                <a:close/>
              </a:path>
            </a:pathLst>
          </a:custGeom>
          <a:blipFill>
            <a:blip r:embed="rId3"/>
            <a:stretch>
              <a:fillRect l="0" t="0" r="0" b="0"/>
            </a:stretch>
          </a:blipFill>
          <a:ln w="9525" cap="sq">
            <a:solidFill>
              <a:srgbClr val="000000"/>
            </a:solidFill>
            <a:prstDash val="solid"/>
            <a:miter/>
          </a:ln>
        </p:spPr>
      </p:sp>
      <p:sp>
        <p:nvSpPr>
          <p:cNvPr name="TextBox 4" id="4"/>
          <p:cNvSpPr txBox="true"/>
          <p:nvPr/>
        </p:nvSpPr>
        <p:spPr>
          <a:xfrm rot="0">
            <a:off x="417761" y="528246"/>
            <a:ext cx="5773405" cy="1118632"/>
          </a:xfrm>
          <a:prstGeom prst="rect">
            <a:avLst/>
          </a:prstGeom>
        </p:spPr>
        <p:txBody>
          <a:bodyPr anchor="t" rtlCol="false" tIns="0" lIns="0" bIns="0" rIns="0">
            <a:spAutoFit/>
          </a:bodyPr>
          <a:lstStyle/>
          <a:p>
            <a:pPr algn="ctr">
              <a:lnSpc>
                <a:spcPts val="9684"/>
              </a:lnSpc>
              <a:spcBef>
                <a:spcPct val="0"/>
              </a:spcBef>
            </a:pPr>
            <a:r>
              <a:rPr lang="en-US" b="true" sz="5440">
                <a:solidFill>
                  <a:srgbClr val="0027F2"/>
                </a:solidFill>
                <a:latin typeface="Canva Sans Bold"/>
                <a:ea typeface="Canva Sans Bold"/>
                <a:cs typeface="Canva Sans Bold"/>
                <a:sym typeface="Canva Sans Bold"/>
              </a:rPr>
              <a:t>Demo: P</a:t>
            </a:r>
            <a:r>
              <a:rPr lang="en-US" b="true" sz="5440">
                <a:solidFill>
                  <a:srgbClr val="0027F2"/>
                </a:solidFill>
                <a:latin typeface="Canva Sans Bold"/>
                <a:ea typeface="Canva Sans Bold"/>
                <a:cs typeface="Canva Sans Bold"/>
                <a:sym typeface="Canva Sans Bold"/>
              </a:rPr>
              <a:t>rototype</a:t>
            </a:r>
          </a:p>
        </p:txBody>
      </p:sp>
      <p:sp>
        <p:nvSpPr>
          <p:cNvPr name="TextBox 5" id="5"/>
          <p:cNvSpPr txBox="true"/>
          <p:nvPr/>
        </p:nvSpPr>
        <p:spPr>
          <a:xfrm rot="0">
            <a:off x="0" y="7252062"/>
            <a:ext cx="18069262" cy="1211074"/>
          </a:xfrm>
          <a:prstGeom prst="rect">
            <a:avLst/>
          </a:prstGeom>
        </p:spPr>
        <p:txBody>
          <a:bodyPr anchor="t" rtlCol="false" tIns="0" lIns="0" bIns="0" rIns="0">
            <a:spAutoFit/>
          </a:bodyPr>
          <a:lstStyle/>
          <a:p>
            <a:pPr algn="ctr">
              <a:lnSpc>
                <a:spcPts val="10323"/>
              </a:lnSpc>
              <a:spcBef>
                <a:spcPct val="0"/>
              </a:spcBef>
            </a:pPr>
            <a:r>
              <a:rPr lang="en-US" b="true" sz="5799" u="sng">
                <a:solidFill>
                  <a:srgbClr val="107C42"/>
                </a:solidFill>
                <a:latin typeface="Canva Sans Bold"/>
                <a:ea typeface="Canva Sans Bold"/>
                <a:cs typeface="Canva Sans Bold"/>
                <a:sym typeface="Canva Sans Bold"/>
                <a:hlinkClick r:id="rId4" tooltip="https://pa-ai-assistant.streamlit.app"/>
              </a:rPr>
              <a:t>https://pa-ai-assistant.streamlit.app</a:t>
            </a:r>
          </a:p>
        </p:txBody>
      </p:sp>
      <p:sp>
        <p:nvSpPr>
          <p:cNvPr name="TextBox 6" id="6"/>
          <p:cNvSpPr txBox="true"/>
          <p:nvPr/>
        </p:nvSpPr>
        <p:spPr>
          <a:xfrm rot="0">
            <a:off x="-153533" y="8486076"/>
            <a:ext cx="18069262" cy="1211074"/>
          </a:xfrm>
          <a:prstGeom prst="rect">
            <a:avLst/>
          </a:prstGeom>
        </p:spPr>
        <p:txBody>
          <a:bodyPr anchor="t" rtlCol="false" tIns="0" lIns="0" bIns="0" rIns="0">
            <a:spAutoFit/>
          </a:bodyPr>
          <a:lstStyle/>
          <a:p>
            <a:pPr algn="ctr">
              <a:lnSpc>
                <a:spcPts val="10323"/>
              </a:lnSpc>
              <a:spcBef>
                <a:spcPct val="0"/>
              </a:spcBef>
            </a:pPr>
            <a:r>
              <a:rPr lang="en-US" b="true" sz="5799">
                <a:solidFill>
                  <a:srgbClr val="107C42"/>
                </a:solidFill>
                <a:latin typeface="Canva Sans Bold"/>
                <a:ea typeface="Canva Sans Bold"/>
                <a:cs typeface="Canva Sans Bold"/>
                <a:sym typeface="Canva Sans Bold"/>
              </a:rPr>
              <a:t>หรือ </a:t>
            </a:r>
            <a:r>
              <a:rPr lang="en-US" b="true" sz="5799" u="sng">
                <a:solidFill>
                  <a:srgbClr val="107C42"/>
                </a:solidFill>
                <a:latin typeface="Canva Sans Bold"/>
                <a:ea typeface="Canva Sans Bold"/>
                <a:cs typeface="Canva Sans Bold"/>
                <a:sym typeface="Canva Sans Bold"/>
              </a:rPr>
              <a:t>https://2cm.es/1mrn1</a:t>
            </a:r>
          </a:p>
        </p:txBody>
      </p:sp>
      <p:sp>
        <p:nvSpPr>
          <p:cNvPr name="Freeform 7" id="7"/>
          <p:cNvSpPr/>
          <p:nvPr/>
        </p:nvSpPr>
        <p:spPr>
          <a:xfrm flipH="false" flipV="false" rot="0">
            <a:off x="16592485" y="601872"/>
            <a:ext cx="1333631" cy="1333631"/>
          </a:xfrm>
          <a:custGeom>
            <a:avLst/>
            <a:gdLst/>
            <a:ahLst/>
            <a:cxnLst/>
            <a:rect r="r" b="b" t="t" l="l"/>
            <a:pathLst>
              <a:path h="1333631" w="1333631">
                <a:moveTo>
                  <a:pt x="0" y="0"/>
                </a:moveTo>
                <a:lnTo>
                  <a:pt x="1333630" y="0"/>
                </a:lnTo>
                <a:lnTo>
                  <a:pt x="1333630" y="1333630"/>
                </a:lnTo>
                <a:lnTo>
                  <a:pt x="0" y="1333630"/>
                </a:lnTo>
                <a:lnTo>
                  <a:pt x="0" y="0"/>
                </a:lnTo>
                <a:close/>
              </a:path>
            </a:pathLst>
          </a:custGeom>
          <a:blipFill>
            <a:blip r:embed="rId5"/>
            <a:stretch>
              <a:fillRect l="0" t="0" r="0" b="0"/>
            </a:stretch>
          </a:blipFill>
        </p:spPr>
      </p:sp>
      <p:sp>
        <p:nvSpPr>
          <p:cNvPr name="TextBox 8" id="8"/>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Garuda"/>
                <a:ea typeface="Garuda"/>
                <a:cs typeface="Garuda"/>
                <a:sym typeface="Garuda"/>
              </a:rPr>
              <a:t>37</a:t>
            </a:r>
          </a:p>
        </p:txBody>
      </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bg>
      <p:bgPr>
        <a:solidFill>
          <a:srgbClr val="FAFAFA"/>
        </a:solidFill>
      </p:bgPr>
    </p:bg>
    <p:spTree>
      <p:nvGrpSpPr>
        <p:cNvPr id="1" name=""/>
        <p:cNvGrpSpPr/>
        <p:nvPr/>
      </p:nvGrpSpPr>
      <p:grpSpPr>
        <a:xfrm>
          <a:off x="0" y="0"/>
          <a:ext cx="0" cy="0"/>
          <a:chOff x="0" y="0"/>
          <a:chExt cx="0" cy="0"/>
        </a:xfrm>
      </p:grpSpPr>
      <p:sp>
        <p:nvSpPr>
          <p:cNvPr name="Freeform 2" id="2"/>
          <p:cNvSpPr/>
          <p:nvPr/>
        </p:nvSpPr>
        <p:spPr>
          <a:xfrm flipH="false" flipV="false" rot="0">
            <a:off x="11364216" y="-437745"/>
            <a:ext cx="10403246" cy="3650594"/>
          </a:xfrm>
          <a:custGeom>
            <a:avLst/>
            <a:gdLst/>
            <a:ahLst/>
            <a:cxnLst/>
            <a:rect r="r" b="b" t="t" l="l"/>
            <a:pathLst>
              <a:path h="3650594" w="10403246">
                <a:moveTo>
                  <a:pt x="0" y="0"/>
                </a:moveTo>
                <a:lnTo>
                  <a:pt x="10403246" y="0"/>
                </a:lnTo>
                <a:lnTo>
                  <a:pt x="10403246" y="3650594"/>
                </a:lnTo>
                <a:lnTo>
                  <a:pt x="0" y="365059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28700" y="1068461"/>
            <a:ext cx="19430700" cy="2411265"/>
          </a:xfrm>
          <a:prstGeom prst="rect">
            <a:avLst/>
          </a:prstGeom>
        </p:spPr>
        <p:txBody>
          <a:bodyPr anchor="t" rtlCol="false" tIns="0" lIns="0" bIns="0" rIns="0">
            <a:spAutoFit/>
          </a:bodyPr>
          <a:lstStyle/>
          <a:p>
            <a:pPr algn="l" marL="0" indent="0" lvl="0">
              <a:lnSpc>
                <a:spcPts val="17810"/>
              </a:lnSpc>
            </a:pPr>
            <a:r>
              <a:rPr lang="en-US" b="true" sz="14842">
                <a:solidFill>
                  <a:srgbClr val="0F172A"/>
                </a:solidFill>
                <a:latin typeface="Poppins Semi-Bold"/>
                <a:ea typeface="Poppins Semi-Bold"/>
                <a:cs typeface="Poppins Semi-Bold"/>
                <a:sym typeface="Poppins Semi-Bold"/>
              </a:rPr>
              <a:t>Thank you</a:t>
            </a:r>
          </a:p>
        </p:txBody>
      </p:sp>
      <p:sp>
        <p:nvSpPr>
          <p:cNvPr name="Freeform 4" id="4"/>
          <p:cNvSpPr/>
          <p:nvPr/>
        </p:nvSpPr>
        <p:spPr>
          <a:xfrm flipH="true" flipV="false" rot="0">
            <a:off x="13859692" y="4878380"/>
            <a:ext cx="4428308" cy="5408620"/>
          </a:xfrm>
          <a:custGeom>
            <a:avLst/>
            <a:gdLst/>
            <a:ahLst/>
            <a:cxnLst/>
            <a:rect r="r" b="b" t="t" l="l"/>
            <a:pathLst>
              <a:path h="5408620" w="4428308">
                <a:moveTo>
                  <a:pt x="4428308" y="0"/>
                </a:moveTo>
                <a:lnTo>
                  <a:pt x="0" y="0"/>
                </a:lnTo>
                <a:lnTo>
                  <a:pt x="0" y="5408620"/>
                </a:lnTo>
                <a:lnTo>
                  <a:pt x="4428308" y="5408620"/>
                </a:lnTo>
                <a:lnTo>
                  <a:pt x="4428308" y="0"/>
                </a:lnTo>
                <a:close/>
              </a:path>
            </a:pathLst>
          </a:custGeom>
          <a:blipFill>
            <a:blip r:embed="rId4"/>
            <a:stretch>
              <a:fillRect l="0" t="0" r="0" b="0"/>
            </a:stretch>
          </a:blipFill>
        </p:spPr>
      </p:sp>
      <p:sp>
        <p:nvSpPr>
          <p:cNvPr name="TextBox 5" id="5"/>
          <p:cNvSpPr txBox="true"/>
          <p:nvPr/>
        </p:nvSpPr>
        <p:spPr>
          <a:xfrm rot="0">
            <a:off x="1415756" y="3232076"/>
            <a:ext cx="11138738" cy="780689"/>
          </a:xfrm>
          <a:prstGeom prst="rect">
            <a:avLst/>
          </a:prstGeom>
        </p:spPr>
        <p:txBody>
          <a:bodyPr anchor="t" rtlCol="false" tIns="0" lIns="0" bIns="0" rIns="0">
            <a:spAutoFit/>
          </a:bodyPr>
          <a:lstStyle/>
          <a:p>
            <a:pPr algn="just">
              <a:lnSpc>
                <a:spcPts val="6807"/>
              </a:lnSpc>
              <a:spcBef>
                <a:spcPct val="0"/>
              </a:spcBef>
            </a:pPr>
            <a:r>
              <a:rPr lang="en-US" b="true" sz="3545">
                <a:solidFill>
                  <a:srgbClr val="0F172A"/>
                </a:solidFill>
                <a:latin typeface="Sarabun Bold"/>
                <a:ea typeface="Sarabun Bold"/>
                <a:cs typeface="Sarabun Bold"/>
                <a:sym typeface="Sarabun Bold"/>
              </a:rPr>
              <a:t>End Credit </a:t>
            </a:r>
          </a:p>
        </p:txBody>
      </p:sp>
      <p:sp>
        <p:nvSpPr>
          <p:cNvPr name="TextBox 6" id="6"/>
          <p:cNvSpPr txBox="true"/>
          <p:nvPr/>
        </p:nvSpPr>
        <p:spPr>
          <a:xfrm rot="0">
            <a:off x="1415756" y="4006944"/>
            <a:ext cx="9155114" cy="1558951"/>
          </a:xfrm>
          <a:prstGeom prst="rect">
            <a:avLst/>
          </a:prstGeom>
        </p:spPr>
        <p:txBody>
          <a:bodyPr anchor="t" rtlCol="false" tIns="0" lIns="0" bIns="0" rIns="0">
            <a:spAutoFit/>
          </a:bodyPr>
          <a:lstStyle/>
          <a:p>
            <a:pPr algn="l">
              <a:lnSpc>
                <a:spcPts val="5114"/>
              </a:lnSpc>
            </a:pPr>
            <a:r>
              <a:rPr lang="en-US" sz="2663" b="true">
                <a:solidFill>
                  <a:srgbClr val="0F172A"/>
                </a:solidFill>
                <a:latin typeface="Arimo Bold"/>
                <a:ea typeface="Arimo Bold"/>
                <a:cs typeface="Arimo Bold"/>
                <a:sym typeface="Arimo Bold"/>
              </a:rPr>
              <a:t>Developer of the concept of applying AI and Generative AI in auditing through a Web Applicationf</a:t>
            </a:r>
          </a:p>
          <a:p>
            <a:pPr algn="l">
              <a:lnSpc>
                <a:spcPts val="1622"/>
              </a:lnSpc>
              <a:spcBef>
                <a:spcPct val="0"/>
              </a:spcBef>
            </a:pPr>
          </a:p>
        </p:txBody>
      </p:sp>
      <p:sp>
        <p:nvSpPr>
          <p:cNvPr name="TextBox 7" id="7"/>
          <p:cNvSpPr txBox="true"/>
          <p:nvPr/>
        </p:nvSpPr>
        <p:spPr>
          <a:xfrm rot="0">
            <a:off x="1415756" y="5419714"/>
            <a:ext cx="8351802" cy="737235"/>
          </a:xfrm>
          <a:prstGeom prst="rect">
            <a:avLst/>
          </a:prstGeom>
        </p:spPr>
        <p:txBody>
          <a:bodyPr anchor="t" rtlCol="false" tIns="0" lIns="0" bIns="0" rIns="0">
            <a:spAutoFit/>
          </a:bodyPr>
          <a:lstStyle/>
          <a:p>
            <a:pPr algn="l" marL="453390" indent="-226695" lvl="1">
              <a:lnSpc>
                <a:spcPts val="2940"/>
              </a:lnSpc>
              <a:spcBef>
                <a:spcPct val="0"/>
              </a:spcBef>
              <a:buFont typeface="Arial"/>
              <a:buChar char="•"/>
            </a:pPr>
            <a:r>
              <a:rPr lang="en-US" sz="2100">
                <a:solidFill>
                  <a:srgbClr val="000000"/>
                </a:solidFill>
                <a:latin typeface="Arimo"/>
                <a:ea typeface="Arimo"/>
                <a:cs typeface="Arimo"/>
                <a:sym typeface="Arimo"/>
              </a:rPr>
              <a:t>Mr. Worapong Polkongkaew, Auditor, Professional Level Performance Audit Office No. 1</a:t>
            </a:r>
          </a:p>
        </p:txBody>
      </p:sp>
      <p:sp>
        <p:nvSpPr>
          <p:cNvPr name="TextBox 8" id="8"/>
          <p:cNvSpPr txBox="true"/>
          <p:nvPr/>
        </p:nvSpPr>
        <p:spPr>
          <a:xfrm rot="0">
            <a:off x="1415756" y="6242468"/>
            <a:ext cx="9155114" cy="911251"/>
          </a:xfrm>
          <a:prstGeom prst="rect">
            <a:avLst/>
          </a:prstGeom>
        </p:spPr>
        <p:txBody>
          <a:bodyPr anchor="t" rtlCol="false" tIns="0" lIns="0" bIns="0" rIns="0">
            <a:spAutoFit/>
          </a:bodyPr>
          <a:lstStyle/>
          <a:p>
            <a:pPr algn="l">
              <a:lnSpc>
                <a:spcPts val="5114"/>
              </a:lnSpc>
            </a:pPr>
            <a:r>
              <a:rPr lang="en-US" sz="2663" b="true">
                <a:solidFill>
                  <a:srgbClr val="0F172A"/>
                </a:solidFill>
                <a:latin typeface="Arimo Bold"/>
                <a:ea typeface="Arimo Bold"/>
                <a:cs typeface="Arimo Bold"/>
                <a:sym typeface="Arimo Bold"/>
              </a:rPr>
              <a:t>Prepared by </a:t>
            </a:r>
          </a:p>
          <a:p>
            <a:pPr algn="l">
              <a:lnSpc>
                <a:spcPts val="1622"/>
              </a:lnSpc>
              <a:spcBef>
                <a:spcPct val="0"/>
              </a:spcBef>
            </a:pPr>
          </a:p>
        </p:txBody>
      </p:sp>
      <p:sp>
        <p:nvSpPr>
          <p:cNvPr name="TextBox 9" id="9"/>
          <p:cNvSpPr txBox="true"/>
          <p:nvPr/>
        </p:nvSpPr>
        <p:spPr>
          <a:xfrm rot="0">
            <a:off x="1560450" y="7106094"/>
            <a:ext cx="9427618" cy="737235"/>
          </a:xfrm>
          <a:prstGeom prst="rect">
            <a:avLst/>
          </a:prstGeom>
        </p:spPr>
        <p:txBody>
          <a:bodyPr anchor="t" rtlCol="false" tIns="0" lIns="0" bIns="0" rIns="0">
            <a:spAutoFit/>
          </a:bodyPr>
          <a:lstStyle/>
          <a:p>
            <a:pPr algn="l" marL="453390" indent="-226695" lvl="1">
              <a:lnSpc>
                <a:spcPts val="2940"/>
              </a:lnSpc>
              <a:buFont typeface="Arial"/>
              <a:buChar char="•"/>
            </a:pPr>
            <a:r>
              <a:rPr lang="en-US" sz="2100">
                <a:solidFill>
                  <a:srgbClr val="000000"/>
                </a:solidFill>
                <a:latin typeface="Arimo"/>
                <a:ea typeface="Arimo"/>
                <a:cs typeface="Arimo"/>
                <a:sym typeface="Arimo"/>
              </a:rPr>
              <a:t>Tanyamai Minchang – Young State Audit Internship Program 10</a:t>
            </a:r>
          </a:p>
          <a:p>
            <a:pPr algn="l" marL="453390" indent="-226695" lvl="1">
              <a:lnSpc>
                <a:spcPts val="2940"/>
              </a:lnSpc>
              <a:buFont typeface="Arial"/>
              <a:buChar char="•"/>
            </a:pPr>
            <a:r>
              <a:rPr lang="en-US" sz="2100">
                <a:solidFill>
                  <a:srgbClr val="000000"/>
                </a:solidFill>
                <a:latin typeface="Arimo"/>
                <a:ea typeface="Arimo"/>
                <a:cs typeface="Arimo"/>
                <a:sym typeface="Arimo"/>
              </a:rPr>
              <a:t>Matthaniya Rotsungnoen – Young State Audit Internship Program 10</a:t>
            </a:r>
          </a:p>
        </p:txBody>
      </p:sp>
      <p:sp>
        <p:nvSpPr>
          <p:cNvPr name="TextBox 10" id="10"/>
          <p:cNvSpPr txBox="true"/>
          <p:nvPr/>
        </p:nvSpPr>
        <p:spPr>
          <a:xfrm rot="0">
            <a:off x="2025889" y="7986204"/>
            <a:ext cx="8962180" cy="737235"/>
          </a:xfrm>
          <a:prstGeom prst="rect">
            <a:avLst/>
          </a:prstGeom>
        </p:spPr>
        <p:txBody>
          <a:bodyPr anchor="t" rtlCol="false" tIns="0" lIns="0" bIns="0" rIns="0">
            <a:spAutoFit/>
          </a:bodyPr>
          <a:lstStyle/>
          <a:p>
            <a:pPr algn="l">
              <a:lnSpc>
                <a:spcPts val="2940"/>
              </a:lnSpc>
              <a:spcBef>
                <a:spcPct val="0"/>
              </a:spcBef>
            </a:pPr>
            <a:r>
              <a:rPr lang="en-US" b="true" sz="2100">
                <a:solidFill>
                  <a:srgbClr val="000000"/>
                </a:solidFill>
                <a:latin typeface="Arimo Bold"/>
                <a:ea typeface="Arimo Bold"/>
                <a:cs typeface="Arimo Bold"/>
                <a:sym typeface="Arimo Bold"/>
              </a:rPr>
              <a:t>Internship students from Suan Sunandha Rajabhat University Faculty of Humanities and Social Sciences Business English Program</a:t>
            </a:r>
          </a:p>
        </p:txBody>
      </p:sp>
      <p:sp>
        <p:nvSpPr>
          <p:cNvPr name="Freeform 11" id="11"/>
          <p:cNvSpPr/>
          <p:nvPr/>
        </p:nvSpPr>
        <p:spPr>
          <a:xfrm flipH="false" flipV="false" rot="0">
            <a:off x="539400" y="8591485"/>
            <a:ext cx="1333631" cy="1333631"/>
          </a:xfrm>
          <a:custGeom>
            <a:avLst/>
            <a:gdLst/>
            <a:ahLst/>
            <a:cxnLst/>
            <a:rect r="r" b="b" t="t" l="l"/>
            <a:pathLst>
              <a:path h="1333631" w="1333631">
                <a:moveTo>
                  <a:pt x="0" y="0"/>
                </a:moveTo>
                <a:lnTo>
                  <a:pt x="1333630" y="0"/>
                </a:lnTo>
                <a:lnTo>
                  <a:pt x="1333630" y="1333630"/>
                </a:lnTo>
                <a:lnTo>
                  <a:pt x="0" y="1333630"/>
                </a:lnTo>
                <a:lnTo>
                  <a:pt x="0" y="0"/>
                </a:lnTo>
                <a:close/>
              </a:path>
            </a:pathLst>
          </a:custGeom>
          <a:blipFill>
            <a:blip r:embed="rId5"/>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214438" y="733425"/>
            <a:ext cx="18360678" cy="2902458"/>
          </a:xfrm>
          <a:prstGeom prst="rect">
            <a:avLst/>
          </a:prstGeom>
        </p:spPr>
        <p:txBody>
          <a:bodyPr anchor="t" rtlCol="false" tIns="0" lIns="0" bIns="0" rIns="0">
            <a:spAutoFit/>
          </a:bodyPr>
          <a:lstStyle/>
          <a:p>
            <a:pPr algn="l">
              <a:lnSpc>
                <a:spcPts val="7775"/>
              </a:lnSpc>
            </a:pPr>
            <a:r>
              <a:rPr lang="en-US" b="true" sz="5400">
                <a:solidFill>
                  <a:srgbClr val="0F172A"/>
                </a:solidFill>
                <a:latin typeface="Sarabun Bold"/>
                <a:ea typeface="Sarabun Bold"/>
                <a:cs typeface="Sarabun Bold"/>
                <a:sym typeface="Sarabun Bold"/>
              </a:rPr>
              <a:t>Generative AI: A New Thinking Partner</a:t>
            </a:r>
          </a:p>
          <a:p>
            <a:pPr algn="l">
              <a:lnSpc>
                <a:spcPts val="7775"/>
              </a:lnSpc>
            </a:pPr>
          </a:p>
          <a:p>
            <a:pPr algn="l">
              <a:lnSpc>
                <a:spcPts val="7775"/>
              </a:lnSpc>
            </a:pPr>
          </a:p>
        </p:txBody>
      </p:sp>
      <p:grpSp>
        <p:nvGrpSpPr>
          <p:cNvPr name="Group 3" id="3"/>
          <p:cNvGrpSpPr/>
          <p:nvPr/>
        </p:nvGrpSpPr>
        <p:grpSpPr>
          <a:xfrm rot="0">
            <a:off x="857250" y="857250"/>
            <a:ext cx="142875" cy="822874"/>
            <a:chOff x="0" y="0"/>
            <a:chExt cx="190500" cy="1097166"/>
          </a:xfrm>
        </p:grpSpPr>
        <p:sp>
          <p:nvSpPr>
            <p:cNvPr name="Freeform 4" id="4"/>
            <p:cNvSpPr/>
            <p:nvPr/>
          </p:nvSpPr>
          <p:spPr>
            <a:xfrm flipH="false" flipV="false" rot="0">
              <a:off x="0" y="0"/>
              <a:ext cx="190500" cy="1097153"/>
            </a:xfrm>
            <a:custGeom>
              <a:avLst/>
              <a:gdLst/>
              <a:ahLst/>
              <a:cxnLst/>
              <a:rect r="r" b="b" t="t" l="l"/>
              <a:pathLst>
                <a:path h="1097153" w="190500">
                  <a:moveTo>
                    <a:pt x="0" y="0"/>
                  </a:moveTo>
                  <a:lnTo>
                    <a:pt x="190500" y="0"/>
                  </a:lnTo>
                  <a:lnTo>
                    <a:pt x="190500" y="1097153"/>
                  </a:lnTo>
                  <a:lnTo>
                    <a:pt x="0" y="1097153"/>
                  </a:lnTo>
                  <a:close/>
                </a:path>
              </a:pathLst>
            </a:custGeom>
            <a:solidFill>
              <a:srgbClr val="EAB308"/>
            </a:solidFill>
          </p:spPr>
        </p:sp>
      </p:grpSp>
      <p:sp>
        <p:nvSpPr>
          <p:cNvPr name="TextBox 5" id="5"/>
          <p:cNvSpPr txBox="true"/>
          <p:nvPr/>
        </p:nvSpPr>
        <p:spPr>
          <a:xfrm rot="0">
            <a:off x="857250" y="3330026"/>
            <a:ext cx="4912221" cy="623927"/>
          </a:xfrm>
          <a:prstGeom prst="rect">
            <a:avLst/>
          </a:prstGeom>
        </p:spPr>
        <p:txBody>
          <a:bodyPr anchor="t" rtlCol="false" tIns="0" lIns="0" bIns="0" rIns="0">
            <a:spAutoFit/>
          </a:bodyPr>
          <a:lstStyle/>
          <a:p>
            <a:pPr algn="l">
              <a:lnSpc>
                <a:spcPts val="5182"/>
              </a:lnSpc>
            </a:pPr>
            <a:r>
              <a:rPr lang="en-US" b="true" sz="3600">
                <a:solidFill>
                  <a:srgbClr val="3B82F6"/>
                </a:solidFill>
                <a:latin typeface="Sarabun Bold"/>
                <a:ea typeface="Sarabun Bold"/>
                <a:cs typeface="Sarabun Bold"/>
                <a:sym typeface="Sarabun Bold"/>
              </a:rPr>
              <a:t>Not just a Q&amp;A chatbot,</a:t>
            </a:r>
          </a:p>
        </p:txBody>
      </p:sp>
      <p:sp>
        <p:nvSpPr>
          <p:cNvPr name="TextBox 6" id="6"/>
          <p:cNvSpPr txBox="true"/>
          <p:nvPr/>
        </p:nvSpPr>
        <p:spPr>
          <a:xfrm rot="0">
            <a:off x="928688" y="4082370"/>
            <a:ext cx="7929562" cy="637413"/>
          </a:xfrm>
          <a:prstGeom prst="rect">
            <a:avLst/>
          </a:prstGeom>
        </p:spPr>
        <p:txBody>
          <a:bodyPr anchor="t" rtlCol="false" tIns="0" lIns="0" bIns="0" rIns="0">
            <a:spAutoFit/>
          </a:bodyPr>
          <a:lstStyle/>
          <a:p>
            <a:pPr algn="just">
              <a:lnSpc>
                <a:spcPts val="5616"/>
              </a:lnSpc>
            </a:pPr>
            <a:r>
              <a:rPr lang="en-US" sz="2925">
                <a:solidFill>
                  <a:srgbClr val="334155"/>
                </a:solidFill>
                <a:latin typeface="Sarabun"/>
                <a:ea typeface="Sarabun"/>
                <a:cs typeface="Sarabun"/>
                <a:sym typeface="Sarabun"/>
              </a:rPr>
              <a:t>But a technology that can…</a:t>
            </a:r>
          </a:p>
        </p:txBody>
      </p:sp>
      <p:sp>
        <p:nvSpPr>
          <p:cNvPr name="TextBox 7" id="7"/>
          <p:cNvSpPr txBox="true"/>
          <p:nvPr/>
        </p:nvSpPr>
        <p:spPr>
          <a:xfrm rot="0">
            <a:off x="2157412" y="5166270"/>
            <a:ext cx="6986588" cy="637413"/>
          </a:xfrm>
          <a:prstGeom prst="rect">
            <a:avLst/>
          </a:prstGeom>
        </p:spPr>
        <p:txBody>
          <a:bodyPr anchor="t" rtlCol="false" tIns="0" lIns="0" bIns="0" rIns="0">
            <a:spAutoFit/>
          </a:bodyPr>
          <a:lstStyle/>
          <a:p>
            <a:pPr algn="l">
              <a:lnSpc>
                <a:spcPts val="5616"/>
              </a:lnSpc>
            </a:pPr>
            <a:r>
              <a:rPr lang="en-US" b="true" sz="2925">
                <a:solidFill>
                  <a:srgbClr val="334155"/>
                </a:solidFill>
                <a:latin typeface="Sarabun Bold"/>
                <a:ea typeface="Sarabun Bold"/>
                <a:cs typeface="Sarabun Bold"/>
                <a:sym typeface="Sarabun Bold"/>
              </a:rPr>
              <a:t>Read</a:t>
            </a:r>
          </a:p>
        </p:txBody>
      </p:sp>
      <p:sp>
        <p:nvSpPr>
          <p:cNvPr name="TextBox 8" id="8"/>
          <p:cNvSpPr txBox="true"/>
          <p:nvPr/>
        </p:nvSpPr>
        <p:spPr>
          <a:xfrm rot="0">
            <a:off x="2128838" y="5974847"/>
            <a:ext cx="7015162" cy="637413"/>
          </a:xfrm>
          <a:prstGeom prst="rect">
            <a:avLst/>
          </a:prstGeom>
        </p:spPr>
        <p:txBody>
          <a:bodyPr anchor="t" rtlCol="false" tIns="0" lIns="0" bIns="0" rIns="0">
            <a:spAutoFit/>
          </a:bodyPr>
          <a:lstStyle/>
          <a:p>
            <a:pPr algn="l">
              <a:lnSpc>
                <a:spcPts val="5616"/>
              </a:lnSpc>
            </a:pPr>
            <a:r>
              <a:rPr lang="en-US" b="true" sz="2925">
                <a:solidFill>
                  <a:srgbClr val="334155"/>
                </a:solidFill>
                <a:latin typeface="Sarabun Bold"/>
                <a:ea typeface="Sarabun Bold"/>
                <a:cs typeface="Sarabun Bold"/>
                <a:sym typeface="Sarabun Bold"/>
              </a:rPr>
              <a:t>Analyze</a:t>
            </a:r>
          </a:p>
        </p:txBody>
      </p:sp>
      <p:sp>
        <p:nvSpPr>
          <p:cNvPr name="TextBox 9" id="9"/>
          <p:cNvSpPr txBox="true"/>
          <p:nvPr/>
        </p:nvSpPr>
        <p:spPr>
          <a:xfrm rot="0">
            <a:off x="2168128" y="6786786"/>
            <a:ext cx="7015162" cy="637413"/>
          </a:xfrm>
          <a:prstGeom prst="rect">
            <a:avLst/>
          </a:prstGeom>
        </p:spPr>
        <p:txBody>
          <a:bodyPr anchor="t" rtlCol="false" tIns="0" lIns="0" bIns="0" rIns="0">
            <a:spAutoFit/>
          </a:bodyPr>
          <a:lstStyle/>
          <a:p>
            <a:pPr algn="l">
              <a:lnSpc>
                <a:spcPts val="5616"/>
              </a:lnSpc>
            </a:pPr>
            <a:r>
              <a:rPr lang="en-US" b="true" sz="2925">
                <a:solidFill>
                  <a:srgbClr val="334155"/>
                </a:solidFill>
                <a:latin typeface="Sarabun Bold"/>
                <a:ea typeface="Sarabun Bold"/>
                <a:cs typeface="Sarabun Bold"/>
                <a:sym typeface="Sarabun Bold"/>
              </a:rPr>
              <a:t>Create</a:t>
            </a:r>
          </a:p>
        </p:txBody>
      </p:sp>
      <p:sp>
        <p:nvSpPr>
          <p:cNvPr name="Freeform 10" id="10" descr="image.png"/>
          <p:cNvSpPr/>
          <p:nvPr/>
        </p:nvSpPr>
        <p:spPr>
          <a:xfrm flipH="false" flipV="false" rot="0">
            <a:off x="1428750" y="5470550"/>
            <a:ext cx="414338" cy="385762"/>
          </a:xfrm>
          <a:custGeom>
            <a:avLst/>
            <a:gdLst/>
            <a:ahLst/>
            <a:cxnLst/>
            <a:rect r="r" b="b" t="t" l="l"/>
            <a:pathLst>
              <a:path h="385762" w="414338">
                <a:moveTo>
                  <a:pt x="0" y="0"/>
                </a:moveTo>
                <a:lnTo>
                  <a:pt x="414338" y="0"/>
                </a:lnTo>
                <a:lnTo>
                  <a:pt x="414338" y="385763"/>
                </a:lnTo>
                <a:lnTo>
                  <a:pt x="0" y="385763"/>
                </a:lnTo>
                <a:lnTo>
                  <a:pt x="0" y="0"/>
                </a:lnTo>
                <a:close/>
              </a:path>
            </a:pathLst>
          </a:custGeom>
          <a:blipFill>
            <a:blip r:embed="rId3"/>
            <a:stretch>
              <a:fillRect l="0" t="0" r="0" b="0"/>
            </a:stretch>
          </a:blipFill>
        </p:spPr>
      </p:sp>
      <p:sp>
        <p:nvSpPr>
          <p:cNvPr name="Freeform 11" id="11" descr="image.png"/>
          <p:cNvSpPr/>
          <p:nvPr/>
        </p:nvSpPr>
        <p:spPr>
          <a:xfrm flipH="false" flipV="false" rot="0">
            <a:off x="1428750" y="6279128"/>
            <a:ext cx="371475" cy="385762"/>
          </a:xfrm>
          <a:custGeom>
            <a:avLst/>
            <a:gdLst/>
            <a:ahLst/>
            <a:cxnLst/>
            <a:rect r="r" b="b" t="t" l="l"/>
            <a:pathLst>
              <a:path h="385762" w="371475">
                <a:moveTo>
                  <a:pt x="0" y="0"/>
                </a:moveTo>
                <a:lnTo>
                  <a:pt x="371475" y="0"/>
                </a:lnTo>
                <a:lnTo>
                  <a:pt x="371475" y="385762"/>
                </a:lnTo>
                <a:lnTo>
                  <a:pt x="0" y="385762"/>
                </a:lnTo>
                <a:lnTo>
                  <a:pt x="0" y="0"/>
                </a:lnTo>
                <a:close/>
              </a:path>
            </a:pathLst>
          </a:custGeom>
          <a:blipFill>
            <a:blip r:embed="rId4"/>
            <a:stretch>
              <a:fillRect l="0" t="0" r="0" b="0"/>
            </a:stretch>
          </a:blipFill>
        </p:spPr>
      </p:sp>
      <p:sp>
        <p:nvSpPr>
          <p:cNvPr name="Freeform 12" id="12" descr="image.png"/>
          <p:cNvSpPr/>
          <p:nvPr/>
        </p:nvSpPr>
        <p:spPr>
          <a:xfrm flipH="false" flipV="false" rot="0">
            <a:off x="1428750" y="7087714"/>
            <a:ext cx="371475" cy="385762"/>
          </a:xfrm>
          <a:custGeom>
            <a:avLst/>
            <a:gdLst/>
            <a:ahLst/>
            <a:cxnLst/>
            <a:rect r="r" b="b" t="t" l="l"/>
            <a:pathLst>
              <a:path h="385762" w="371475">
                <a:moveTo>
                  <a:pt x="0" y="0"/>
                </a:moveTo>
                <a:lnTo>
                  <a:pt x="371475" y="0"/>
                </a:lnTo>
                <a:lnTo>
                  <a:pt x="371475" y="385763"/>
                </a:lnTo>
                <a:lnTo>
                  <a:pt x="0" y="385763"/>
                </a:lnTo>
                <a:lnTo>
                  <a:pt x="0" y="0"/>
                </a:lnTo>
                <a:close/>
              </a:path>
            </a:pathLst>
          </a:custGeom>
          <a:blipFill>
            <a:blip r:embed="rId5"/>
            <a:stretch>
              <a:fillRect l="0" t="0" r="0" b="0"/>
            </a:stretch>
          </a:blipFill>
        </p:spPr>
      </p:sp>
      <p:sp>
        <p:nvSpPr>
          <p:cNvPr name="Freeform 13" id="13" descr="Beautify this slide"/>
          <p:cNvSpPr/>
          <p:nvPr/>
        </p:nvSpPr>
        <p:spPr>
          <a:xfrm flipH="false" flipV="false" rot="0">
            <a:off x="7763971" y="2279811"/>
            <a:ext cx="9252442" cy="7361515"/>
          </a:xfrm>
          <a:custGeom>
            <a:avLst/>
            <a:gdLst/>
            <a:ahLst/>
            <a:cxnLst/>
            <a:rect r="r" b="b" t="t" l="l"/>
            <a:pathLst>
              <a:path h="7361515" w="9252442">
                <a:moveTo>
                  <a:pt x="0" y="0"/>
                </a:moveTo>
                <a:lnTo>
                  <a:pt x="9252441" y="0"/>
                </a:lnTo>
                <a:lnTo>
                  <a:pt x="9252441" y="7361515"/>
                </a:lnTo>
                <a:lnTo>
                  <a:pt x="0" y="7361515"/>
                </a:lnTo>
                <a:lnTo>
                  <a:pt x="0" y="0"/>
                </a:lnTo>
                <a:close/>
              </a:path>
            </a:pathLst>
          </a:custGeom>
          <a:blipFill>
            <a:blip r:embed="rId6"/>
            <a:stretch>
              <a:fillRect l="-95206" t="-33356" r="0" b="-3582"/>
            </a:stretch>
          </a:blipFill>
        </p:spPr>
      </p:sp>
      <p:sp>
        <p:nvSpPr>
          <p:cNvPr name="Freeform 14" id="14"/>
          <p:cNvSpPr/>
          <p:nvPr/>
        </p:nvSpPr>
        <p:spPr>
          <a:xfrm flipH="false" flipV="false" rot="0">
            <a:off x="16349597" y="346494"/>
            <a:ext cx="1333631" cy="1333631"/>
          </a:xfrm>
          <a:custGeom>
            <a:avLst/>
            <a:gdLst/>
            <a:ahLst/>
            <a:cxnLst/>
            <a:rect r="r" b="b" t="t" l="l"/>
            <a:pathLst>
              <a:path h="1333631" w="1333631">
                <a:moveTo>
                  <a:pt x="0" y="0"/>
                </a:moveTo>
                <a:lnTo>
                  <a:pt x="1333631" y="0"/>
                </a:lnTo>
                <a:lnTo>
                  <a:pt x="1333631" y="1333630"/>
                </a:lnTo>
                <a:lnTo>
                  <a:pt x="0" y="1333630"/>
                </a:lnTo>
                <a:lnTo>
                  <a:pt x="0" y="0"/>
                </a:lnTo>
                <a:close/>
              </a:path>
            </a:pathLst>
          </a:custGeom>
          <a:blipFill>
            <a:blip r:embed="rId7"/>
            <a:stretch>
              <a:fillRect l="0" t="0" r="0" b="0"/>
            </a:stretch>
          </a:blipFill>
        </p:spPr>
      </p:sp>
      <p:sp>
        <p:nvSpPr>
          <p:cNvPr name="TextBox 15" id="15"/>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Garuda"/>
                <a:ea typeface="Garuda"/>
                <a:cs typeface="Garuda"/>
                <a:sym typeface="Garuda"/>
              </a:rPr>
              <a:t>4</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image.png"/>
          <p:cNvSpPr/>
          <p:nvPr/>
        </p:nvSpPr>
        <p:spPr>
          <a:xfrm flipH="false" flipV="false" rot="0">
            <a:off x="857250" y="3222050"/>
            <a:ext cx="5238598" cy="5380139"/>
          </a:xfrm>
          <a:custGeom>
            <a:avLst/>
            <a:gdLst/>
            <a:ahLst/>
            <a:cxnLst/>
            <a:rect r="r" b="b" t="t" l="l"/>
            <a:pathLst>
              <a:path h="5380139" w="5238598">
                <a:moveTo>
                  <a:pt x="0" y="0"/>
                </a:moveTo>
                <a:lnTo>
                  <a:pt x="5238598" y="0"/>
                </a:lnTo>
                <a:lnTo>
                  <a:pt x="5238598" y="5380139"/>
                </a:lnTo>
                <a:lnTo>
                  <a:pt x="0" y="5380139"/>
                </a:lnTo>
                <a:lnTo>
                  <a:pt x="0" y="0"/>
                </a:lnTo>
                <a:close/>
              </a:path>
            </a:pathLst>
          </a:custGeom>
          <a:blipFill>
            <a:blip r:embed="rId3"/>
            <a:stretch>
              <a:fillRect l="0" t="0" r="0" b="-287"/>
            </a:stretch>
          </a:blipFill>
        </p:spPr>
      </p:sp>
      <p:sp>
        <p:nvSpPr>
          <p:cNvPr name="Freeform 3" id="3" descr="image.png"/>
          <p:cNvSpPr/>
          <p:nvPr/>
        </p:nvSpPr>
        <p:spPr>
          <a:xfrm flipH="false" flipV="false" rot="0">
            <a:off x="6524473" y="3222050"/>
            <a:ext cx="5238826" cy="5380139"/>
          </a:xfrm>
          <a:custGeom>
            <a:avLst/>
            <a:gdLst/>
            <a:ahLst/>
            <a:cxnLst/>
            <a:rect r="r" b="b" t="t" l="l"/>
            <a:pathLst>
              <a:path h="5380139" w="5238826">
                <a:moveTo>
                  <a:pt x="0" y="0"/>
                </a:moveTo>
                <a:lnTo>
                  <a:pt x="5238826" y="0"/>
                </a:lnTo>
                <a:lnTo>
                  <a:pt x="5238826" y="5380139"/>
                </a:lnTo>
                <a:lnTo>
                  <a:pt x="0" y="5380139"/>
                </a:lnTo>
                <a:lnTo>
                  <a:pt x="0" y="0"/>
                </a:lnTo>
                <a:close/>
              </a:path>
            </a:pathLst>
          </a:custGeom>
          <a:blipFill>
            <a:blip r:embed="rId4"/>
            <a:stretch>
              <a:fillRect l="0" t="0" r="0" b="-19"/>
            </a:stretch>
          </a:blipFill>
        </p:spPr>
      </p:sp>
      <p:sp>
        <p:nvSpPr>
          <p:cNvPr name="Freeform 4" id="4" descr="image.png"/>
          <p:cNvSpPr/>
          <p:nvPr/>
        </p:nvSpPr>
        <p:spPr>
          <a:xfrm flipH="false" flipV="false" rot="0">
            <a:off x="12191924" y="3222050"/>
            <a:ext cx="5238598" cy="5380139"/>
          </a:xfrm>
          <a:custGeom>
            <a:avLst/>
            <a:gdLst/>
            <a:ahLst/>
            <a:cxnLst/>
            <a:rect r="r" b="b" t="t" l="l"/>
            <a:pathLst>
              <a:path h="5380139" w="5238598">
                <a:moveTo>
                  <a:pt x="0" y="0"/>
                </a:moveTo>
                <a:lnTo>
                  <a:pt x="5238597" y="0"/>
                </a:lnTo>
                <a:lnTo>
                  <a:pt x="5238597" y="5380139"/>
                </a:lnTo>
                <a:lnTo>
                  <a:pt x="0" y="5380139"/>
                </a:lnTo>
                <a:lnTo>
                  <a:pt x="0" y="0"/>
                </a:lnTo>
                <a:close/>
              </a:path>
            </a:pathLst>
          </a:custGeom>
          <a:blipFill>
            <a:blip r:embed="rId5"/>
            <a:stretch>
              <a:fillRect l="0" t="0" r="0" b="-287"/>
            </a:stretch>
          </a:blipFill>
        </p:spPr>
      </p:sp>
      <p:sp>
        <p:nvSpPr>
          <p:cNvPr name="TextBox 5" id="5"/>
          <p:cNvSpPr txBox="true"/>
          <p:nvPr/>
        </p:nvSpPr>
        <p:spPr>
          <a:xfrm rot="0">
            <a:off x="1214438" y="733425"/>
            <a:ext cx="10979795" cy="940308"/>
          </a:xfrm>
          <a:prstGeom prst="rect">
            <a:avLst/>
          </a:prstGeom>
        </p:spPr>
        <p:txBody>
          <a:bodyPr anchor="t" rtlCol="false" tIns="0" lIns="0" bIns="0" rIns="0">
            <a:spAutoFit/>
          </a:bodyPr>
          <a:lstStyle/>
          <a:p>
            <a:pPr algn="l">
              <a:lnSpc>
                <a:spcPts val="7775"/>
              </a:lnSpc>
            </a:pPr>
            <a:r>
              <a:rPr lang="en-US" b="true" sz="5400">
                <a:solidFill>
                  <a:srgbClr val="0F172A"/>
                </a:solidFill>
                <a:latin typeface="Sarabun Bold"/>
                <a:ea typeface="Sarabun Bold"/>
                <a:cs typeface="Sarabun Bold"/>
                <a:sym typeface="Sarabun Bold"/>
              </a:rPr>
              <a:t>Powers of Generative AI in Auditing</a:t>
            </a:r>
          </a:p>
        </p:txBody>
      </p:sp>
      <p:grpSp>
        <p:nvGrpSpPr>
          <p:cNvPr name="Group 6" id="6"/>
          <p:cNvGrpSpPr/>
          <p:nvPr/>
        </p:nvGrpSpPr>
        <p:grpSpPr>
          <a:xfrm rot="0">
            <a:off x="857250" y="857250"/>
            <a:ext cx="142875" cy="822874"/>
            <a:chOff x="0" y="0"/>
            <a:chExt cx="190500" cy="1097166"/>
          </a:xfrm>
        </p:grpSpPr>
        <p:sp>
          <p:nvSpPr>
            <p:cNvPr name="Freeform 7" id="7"/>
            <p:cNvSpPr/>
            <p:nvPr/>
          </p:nvSpPr>
          <p:spPr>
            <a:xfrm flipH="false" flipV="false" rot="0">
              <a:off x="0" y="0"/>
              <a:ext cx="190500" cy="1097153"/>
            </a:xfrm>
            <a:custGeom>
              <a:avLst/>
              <a:gdLst/>
              <a:ahLst/>
              <a:cxnLst/>
              <a:rect r="r" b="b" t="t" l="l"/>
              <a:pathLst>
                <a:path h="1097153" w="190500">
                  <a:moveTo>
                    <a:pt x="0" y="0"/>
                  </a:moveTo>
                  <a:lnTo>
                    <a:pt x="190500" y="0"/>
                  </a:lnTo>
                  <a:lnTo>
                    <a:pt x="190500" y="1097153"/>
                  </a:lnTo>
                  <a:lnTo>
                    <a:pt x="0" y="1097153"/>
                  </a:lnTo>
                  <a:close/>
                </a:path>
              </a:pathLst>
            </a:custGeom>
            <a:solidFill>
              <a:srgbClr val="EAB308"/>
            </a:solidFill>
          </p:spPr>
        </p:sp>
      </p:grpSp>
      <p:sp>
        <p:nvSpPr>
          <p:cNvPr name="TextBox 8" id="8"/>
          <p:cNvSpPr txBox="true"/>
          <p:nvPr/>
        </p:nvSpPr>
        <p:spPr>
          <a:xfrm rot="0">
            <a:off x="1214438" y="4772546"/>
            <a:ext cx="4443260" cy="656184"/>
          </a:xfrm>
          <a:prstGeom prst="rect">
            <a:avLst/>
          </a:prstGeom>
        </p:spPr>
        <p:txBody>
          <a:bodyPr anchor="t" rtlCol="false" tIns="0" lIns="0" bIns="0" rIns="0">
            <a:spAutoFit/>
          </a:bodyPr>
          <a:lstStyle/>
          <a:p>
            <a:pPr algn="l">
              <a:lnSpc>
                <a:spcPts val="5468"/>
              </a:lnSpc>
            </a:pPr>
            <a:r>
              <a:rPr lang="en-US" sz="3799">
                <a:solidFill>
                  <a:srgbClr val="3B82F6"/>
                </a:solidFill>
                <a:latin typeface="Sarabun"/>
                <a:ea typeface="Sarabun"/>
                <a:cs typeface="Sarabun"/>
                <a:sym typeface="Sarabun"/>
              </a:rPr>
              <a:t>1.Read at large scale</a:t>
            </a:r>
          </a:p>
        </p:txBody>
      </p:sp>
      <p:sp>
        <p:nvSpPr>
          <p:cNvPr name="TextBox 9" id="9"/>
          <p:cNvSpPr txBox="true"/>
          <p:nvPr/>
        </p:nvSpPr>
        <p:spPr>
          <a:xfrm rot="0">
            <a:off x="1076325" y="5590651"/>
            <a:ext cx="4800448" cy="2751963"/>
          </a:xfrm>
          <a:prstGeom prst="rect">
            <a:avLst/>
          </a:prstGeom>
        </p:spPr>
        <p:txBody>
          <a:bodyPr anchor="t" rtlCol="false" tIns="0" lIns="0" bIns="0" rIns="0">
            <a:spAutoFit/>
          </a:bodyPr>
          <a:lstStyle/>
          <a:p>
            <a:pPr algn="l">
              <a:lnSpc>
                <a:spcPts val="5616"/>
              </a:lnSpc>
            </a:pPr>
            <a:r>
              <a:rPr lang="en-US" sz="2925">
                <a:solidFill>
                  <a:srgbClr val="334155"/>
                </a:solidFill>
                <a:latin typeface="Sarabun"/>
                <a:ea typeface="Sarabun"/>
                <a:cs typeface="Sarabun"/>
                <a:sym typeface="Sarabun"/>
              </a:rPr>
              <a:t>Read a 100-page PDF contract and summarize the key points within 10 seconds.</a:t>
            </a:r>
          </a:p>
          <a:p>
            <a:pPr algn="l">
              <a:lnSpc>
                <a:spcPts val="5616"/>
              </a:lnSpc>
            </a:pPr>
          </a:p>
        </p:txBody>
      </p:sp>
      <p:sp>
        <p:nvSpPr>
          <p:cNvPr name="TextBox 10" id="10"/>
          <p:cNvSpPr txBox="true"/>
          <p:nvPr/>
        </p:nvSpPr>
        <p:spPr>
          <a:xfrm rot="0">
            <a:off x="6753073" y="4782071"/>
            <a:ext cx="5224539" cy="560095"/>
          </a:xfrm>
          <a:prstGeom prst="rect">
            <a:avLst/>
          </a:prstGeom>
        </p:spPr>
        <p:txBody>
          <a:bodyPr anchor="t" rtlCol="false" tIns="0" lIns="0" bIns="0" rIns="0">
            <a:spAutoFit/>
          </a:bodyPr>
          <a:lstStyle/>
          <a:p>
            <a:pPr algn="l">
              <a:lnSpc>
                <a:spcPts val="4604"/>
              </a:lnSpc>
            </a:pPr>
            <a:r>
              <a:rPr lang="en-US" sz="3200">
                <a:solidFill>
                  <a:srgbClr val="3B82F6"/>
                </a:solidFill>
                <a:latin typeface="Sarabun"/>
                <a:ea typeface="Sarabun"/>
                <a:cs typeface="Sarabun"/>
                <a:sym typeface="Sarabun"/>
              </a:rPr>
              <a:t>2. Analyze Against Criteria</a:t>
            </a:r>
          </a:p>
        </p:txBody>
      </p:sp>
      <p:sp>
        <p:nvSpPr>
          <p:cNvPr name="TextBox 11" id="11"/>
          <p:cNvSpPr txBox="true"/>
          <p:nvPr/>
        </p:nvSpPr>
        <p:spPr>
          <a:xfrm rot="0">
            <a:off x="6967499" y="5712095"/>
            <a:ext cx="4353001" cy="2047113"/>
          </a:xfrm>
          <a:prstGeom prst="rect">
            <a:avLst/>
          </a:prstGeom>
        </p:spPr>
        <p:txBody>
          <a:bodyPr anchor="t" rtlCol="false" tIns="0" lIns="0" bIns="0" rIns="0">
            <a:spAutoFit/>
          </a:bodyPr>
          <a:lstStyle/>
          <a:p>
            <a:pPr algn="l">
              <a:lnSpc>
                <a:spcPts val="5616"/>
              </a:lnSpc>
            </a:pPr>
            <a:r>
              <a:rPr lang="en-US" sz="2925">
                <a:solidFill>
                  <a:srgbClr val="334155"/>
                </a:solidFill>
                <a:latin typeface="Sarabun"/>
                <a:ea typeface="Sarabun"/>
                <a:cs typeface="Sarabun"/>
                <a:sym typeface="Sarabun"/>
              </a:rPr>
              <a:t>Compare facts with regulations/laws to identify irregularities.</a:t>
            </a:r>
          </a:p>
        </p:txBody>
      </p:sp>
      <p:sp>
        <p:nvSpPr>
          <p:cNvPr name="TextBox 12" id="12"/>
          <p:cNvSpPr txBox="true"/>
          <p:nvPr/>
        </p:nvSpPr>
        <p:spPr>
          <a:xfrm rot="0">
            <a:off x="12634836" y="4750041"/>
            <a:ext cx="5504788" cy="624154"/>
          </a:xfrm>
          <a:prstGeom prst="rect">
            <a:avLst/>
          </a:prstGeom>
        </p:spPr>
        <p:txBody>
          <a:bodyPr anchor="t" rtlCol="false" tIns="0" lIns="0" bIns="0" rIns="0">
            <a:spAutoFit/>
          </a:bodyPr>
          <a:lstStyle/>
          <a:p>
            <a:pPr algn="l">
              <a:lnSpc>
                <a:spcPts val="5180"/>
              </a:lnSpc>
            </a:pPr>
            <a:r>
              <a:rPr lang="en-US" sz="3600">
                <a:solidFill>
                  <a:srgbClr val="3B82F6"/>
                </a:solidFill>
                <a:latin typeface="Sarabun"/>
                <a:ea typeface="Sarabun"/>
                <a:cs typeface="Sarabun"/>
                <a:sym typeface="Sarabun"/>
              </a:rPr>
              <a:t>3. Draft Reports</a:t>
            </a:r>
          </a:p>
        </p:txBody>
      </p:sp>
      <p:sp>
        <p:nvSpPr>
          <p:cNvPr name="TextBox 13" id="13"/>
          <p:cNvSpPr txBox="true"/>
          <p:nvPr/>
        </p:nvSpPr>
        <p:spPr>
          <a:xfrm rot="0">
            <a:off x="12906527" y="5712095"/>
            <a:ext cx="4352773" cy="1342263"/>
          </a:xfrm>
          <a:prstGeom prst="rect">
            <a:avLst/>
          </a:prstGeom>
        </p:spPr>
        <p:txBody>
          <a:bodyPr anchor="t" rtlCol="false" tIns="0" lIns="0" bIns="0" rIns="0">
            <a:spAutoFit/>
          </a:bodyPr>
          <a:lstStyle/>
          <a:p>
            <a:pPr algn="l">
              <a:lnSpc>
                <a:spcPts val="5616"/>
              </a:lnSpc>
            </a:pPr>
            <a:r>
              <a:rPr lang="en-US" sz="2925">
                <a:solidFill>
                  <a:srgbClr val="334155"/>
                </a:solidFill>
                <a:latin typeface="Sarabun"/>
                <a:ea typeface="Sarabun"/>
                <a:cs typeface="Sarabun"/>
                <a:sym typeface="Sarabun"/>
              </a:rPr>
              <a:t>Transform “data” into an “audit report draft.”</a:t>
            </a:r>
          </a:p>
        </p:txBody>
      </p:sp>
      <p:sp>
        <p:nvSpPr>
          <p:cNvPr name="Freeform 14" id="14" descr="image.png"/>
          <p:cNvSpPr/>
          <p:nvPr/>
        </p:nvSpPr>
        <p:spPr>
          <a:xfrm flipH="false" flipV="false" rot="0">
            <a:off x="1300162" y="3779263"/>
            <a:ext cx="571500" cy="571500"/>
          </a:xfrm>
          <a:custGeom>
            <a:avLst/>
            <a:gdLst/>
            <a:ahLst/>
            <a:cxnLst/>
            <a:rect r="r" b="b" t="t" l="l"/>
            <a:pathLst>
              <a:path h="571500" w="571500">
                <a:moveTo>
                  <a:pt x="0" y="0"/>
                </a:moveTo>
                <a:lnTo>
                  <a:pt x="571500" y="0"/>
                </a:lnTo>
                <a:lnTo>
                  <a:pt x="571500" y="571500"/>
                </a:lnTo>
                <a:lnTo>
                  <a:pt x="0" y="571500"/>
                </a:lnTo>
                <a:lnTo>
                  <a:pt x="0" y="0"/>
                </a:lnTo>
                <a:close/>
              </a:path>
            </a:pathLst>
          </a:custGeom>
          <a:blipFill>
            <a:blip r:embed="rId6"/>
            <a:stretch>
              <a:fillRect l="0" t="0" r="0" b="-2500"/>
            </a:stretch>
          </a:blipFill>
        </p:spPr>
      </p:sp>
      <p:sp>
        <p:nvSpPr>
          <p:cNvPr name="Freeform 15" id="15" descr="image.png"/>
          <p:cNvSpPr/>
          <p:nvPr/>
        </p:nvSpPr>
        <p:spPr>
          <a:xfrm flipH="false" flipV="false" rot="0">
            <a:off x="6967385" y="3779263"/>
            <a:ext cx="714375" cy="571500"/>
          </a:xfrm>
          <a:custGeom>
            <a:avLst/>
            <a:gdLst/>
            <a:ahLst/>
            <a:cxnLst/>
            <a:rect r="r" b="b" t="t" l="l"/>
            <a:pathLst>
              <a:path h="571500" w="714375">
                <a:moveTo>
                  <a:pt x="0" y="0"/>
                </a:moveTo>
                <a:lnTo>
                  <a:pt x="714375" y="0"/>
                </a:lnTo>
                <a:lnTo>
                  <a:pt x="714375" y="571500"/>
                </a:lnTo>
                <a:lnTo>
                  <a:pt x="0" y="571500"/>
                </a:lnTo>
                <a:lnTo>
                  <a:pt x="0" y="0"/>
                </a:lnTo>
                <a:close/>
              </a:path>
            </a:pathLst>
          </a:custGeom>
          <a:blipFill>
            <a:blip r:embed="rId7"/>
            <a:stretch>
              <a:fillRect l="0" t="0" r="0" b="-489"/>
            </a:stretch>
          </a:blipFill>
        </p:spPr>
      </p:sp>
      <p:sp>
        <p:nvSpPr>
          <p:cNvPr name="Freeform 16" id="16" descr="image.png"/>
          <p:cNvSpPr/>
          <p:nvPr/>
        </p:nvSpPr>
        <p:spPr>
          <a:xfrm flipH="false" flipV="false" rot="0">
            <a:off x="12634836" y="3779263"/>
            <a:ext cx="642938" cy="571500"/>
          </a:xfrm>
          <a:custGeom>
            <a:avLst/>
            <a:gdLst/>
            <a:ahLst/>
            <a:cxnLst/>
            <a:rect r="r" b="b" t="t" l="l"/>
            <a:pathLst>
              <a:path h="571500" w="642938">
                <a:moveTo>
                  <a:pt x="0" y="0"/>
                </a:moveTo>
                <a:lnTo>
                  <a:pt x="642938" y="0"/>
                </a:lnTo>
                <a:lnTo>
                  <a:pt x="642938" y="571500"/>
                </a:lnTo>
                <a:lnTo>
                  <a:pt x="0" y="571500"/>
                </a:lnTo>
                <a:lnTo>
                  <a:pt x="0" y="0"/>
                </a:lnTo>
                <a:close/>
              </a:path>
            </a:pathLst>
          </a:custGeom>
          <a:blipFill>
            <a:blip r:embed="rId8"/>
            <a:stretch>
              <a:fillRect l="0" t="0" r="0" b="-271"/>
            </a:stretch>
          </a:blipFill>
        </p:spPr>
      </p:sp>
      <p:sp>
        <p:nvSpPr>
          <p:cNvPr name="Freeform 17" id="17"/>
          <p:cNvSpPr/>
          <p:nvPr/>
        </p:nvSpPr>
        <p:spPr>
          <a:xfrm flipH="false" flipV="false" rot="0">
            <a:off x="16501997" y="498894"/>
            <a:ext cx="1333631" cy="1333631"/>
          </a:xfrm>
          <a:custGeom>
            <a:avLst/>
            <a:gdLst/>
            <a:ahLst/>
            <a:cxnLst/>
            <a:rect r="r" b="b" t="t" l="l"/>
            <a:pathLst>
              <a:path h="1333631" w="1333631">
                <a:moveTo>
                  <a:pt x="0" y="0"/>
                </a:moveTo>
                <a:lnTo>
                  <a:pt x="1333631" y="0"/>
                </a:lnTo>
                <a:lnTo>
                  <a:pt x="1333631" y="1333630"/>
                </a:lnTo>
                <a:lnTo>
                  <a:pt x="0" y="1333630"/>
                </a:lnTo>
                <a:lnTo>
                  <a:pt x="0" y="0"/>
                </a:lnTo>
                <a:close/>
              </a:path>
            </a:pathLst>
          </a:custGeom>
          <a:blipFill>
            <a:blip r:embed="rId9"/>
            <a:stretch>
              <a:fillRect l="0" t="0" r="0" b="0"/>
            </a:stretch>
          </a:blipFill>
        </p:spPr>
      </p:sp>
      <p:sp>
        <p:nvSpPr>
          <p:cNvPr name="TextBox 18" id="18"/>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Garuda"/>
                <a:ea typeface="Garuda"/>
                <a:cs typeface="Garuda"/>
                <a:sym typeface="Garuda"/>
              </a:rPr>
              <a:t>5</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image.png"/>
          <p:cNvSpPr/>
          <p:nvPr/>
        </p:nvSpPr>
        <p:spPr>
          <a:xfrm flipH="false" flipV="false" rot="0">
            <a:off x="9501188" y="3617643"/>
            <a:ext cx="7929562" cy="4160120"/>
          </a:xfrm>
          <a:custGeom>
            <a:avLst/>
            <a:gdLst/>
            <a:ahLst/>
            <a:cxnLst/>
            <a:rect r="r" b="b" t="t" l="l"/>
            <a:pathLst>
              <a:path h="4160120" w="7929562">
                <a:moveTo>
                  <a:pt x="0" y="0"/>
                </a:moveTo>
                <a:lnTo>
                  <a:pt x="7929562" y="0"/>
                </a:lnTo>
                <a:lnTo>
                  <a:pt x="7929562" y="4160120"/>
                </a:lnTo>
                <a:lnTo>
                  <a:pt x="0" y="4160120"/>
                </a:lnTo>
                <a:lnTo>
                  <a:pt x="0" y="0"/>
                </a:lnTo>
                <a:close/>
              </a:path>
            </a:pathLst>
          </a:custGeom>
          <a:blipFill>
            <a:blip r:embed="rId3"/>
            <a:stretch>
              <a:fillRect l="0" t="0" r="0" b="-284"/>
            </a:stretch>
          </a:blipFill>
        </p:spPr>
      </p:sp>
      <p:sp>
        <p:nvSpPr>
          <p:cNvPr name="TextBox 3" id="3"/>
          <p:cNvSpPr txBox="true"/>
          <p:nvPr/>
        </p:nvSpPr>
        <p:spPr>
          <a:xfrm rot="0">
            <a:off x="1214438" y="733425"/>
            <a:ext cx="14613136" cy="940308"/>
          </a:xfrm>
          <a:prstGeom prst="rect">
            <a:avLst/>
          </a:prstGeom>
        </p:spPr>
        <p:txBody>
          <a:bodyPr anchor="t" rtlCol="false" tIns="0" lIns="0" bIns="0" rIns="0">
            <a:spAutoFit/>
          </a:bodyPr>
          <a:lstStyle/>
          <a:p>
            <a:pPr algn="l">
              <a:lnSpc>
                <a:spcPts val="7775"/>
              </a:lnSpc>
            </a:pPr>
            <a:r>
              <a:rPr lang="en-US" b="true" sz="5400">
                <a:solidFill>
                  <a:srgbClr val="0F172A"/>
                </a:solidFill>
                <a:latin typeface="Sarabun Bold"/>
                <a:ea typeface="Sarabun Bold"/>
                <a:cs typeface="Sarabun Bold"/>
                <a:sym typeface="Sarabun Bold"/>
              </a:rPr>
              <a:t>Core Component</a:t>
            </a:r>
            <a:r>
              <a:rPr lang="en-US" b="true" sz="5400">
                <a:solidFill>
                  <a:srgbClr val="0F172A"/>
                </a:solidFill>
                <a:latin typeface="Sarabun Bold"/>
                <a:ea typeface="Sarabun Bold"/>
                <a:cs typeface="Sarabun Bold"/>
                <a:sym typeface="Sarabun Bold"/>
              </a:rPr>
              <a:t>: LLM (Large Language Model)</a:t>
            </a:r>
          </a:p>
        </p:txBody>
      </p:sp>
      <p:grpSp>
        <p:nvGrpSpPr>
          <p:cNvPr name="Group 4" id="4"/>
          <p:cNvGrpSpPr/>
          <p:nvPr/>
        </p:nvGrpSpPr>
        <p:grpSpPr>
          <a:xfrm rot="0">
            <a:off x="857250" y="857250"/>
            <a:ext cx="142875" cy="822874"/>
            <a:chOff x="0" y="0"/>
            <a:chExt cx="190500" cy="1097166"/>
          </a:xfrm>
        </p:grpSpPr>
        <p:sp>
          <p:nvSpPr>
            <p:cNvPr name="Freeform 5" id="5"/>
            <p:cNvSpPr/>
            <p:nvPr/>
          </p:nvSpPr>
          <p:spPr>
            <a:xfrm flipH="false" flipV="false" rot="0">
              <a:off x="0" y="0"/>
              <a:ext cx="190500" cy="1097153"/>
            </a:xfrm>
            <a:custGeom>
              <a:avLst/>
              <a:gdLst/>
              <a:ahLst/>
              <a:cxnLst/>
              <a:rect r="r" b="b" t="t" l="l"/>
              <a:pathLst>
                <a:path h="1097153" w="190500">
                  <a:moveTo>
                    <a:pt x="0" y="0"/>
                  </a:moveTo>
                  <a:lnTo>
                    <a:pt x="190500" y="0"/>
                  </a:lnTo>
                  <a:lnTo>
                    <a:pt x="190500" y="1097153"/>
                  </a:lnTo>
                  <a:lnTo>
                    <a:pt x="0" y="1097153"/>
                  </a:lnTo>
                  <a:close/>
                </a:path>
              </a:pathLst>
            </a:custGeom>
            <a:solidFill>
              <a:srgbClr val="EAB308"/>
            </a:solidFill>
          </p:spPr>
        </p:sp>
      </p:grpSp>
      <p:sp>
        <p:nvSpPr>
          <p:cNvPr name="TextBox 6" id="6"/>
          <p:cNvSpPr txBox="true"/>
          <p:nvPr/>
        </p:nvSpPr>
        <p:spPr>
          <a:xfrm rot="0">
            <a:off x="857250" y="2750048"/>
            <a:ext cx="4127748" cy="623927"/>
          </a:xfrm>
          <a:prstGeom prst="rect">
            <a:avLst/>
          </a:prstGeom>
        </p:spPr>
        <p:txBody>
          <a:bodyPr anchor="t" rtlCol="false" tIns="0" lIns="0" bIns="0" rIns="0">
            <a:spAutoFit/>
          </a:bodyPr>
          <a:lstStyle/>
          <a:p>
            <a:pPr algn="l">
              <a:lnSpc>
                <a:spcPts val="5182"/>
              </a:lnSpc>
            </a:pPr>
            <a:r>
              <a:rPr lang="en-US" sz="3600">
                <a:solidFill>
                  <a:srgbClr val="3B82F6"/>
                </a:solidFill>
                <a:latin typeface="Sarabun"/>
                <a:ea typeface="Sarabun"/>
                <a:cs typeface="Sarabun"/>
                <a:sym typeface="Sarabun"/>
              </a:rPr>
              <a:t>The V8 Turbo Engine</a:t>
            </a:r>
          </a:p>
        </p:txBody>
      </p:sp>
      <p:sp>
        <p:nvSpPr>
          <p:cNvPr name="TextBox 7" id="7"/>
          <p:cNvSpPr txBox="true"/>
          <p:nvPr/>
        </p:nvSpPr>
        <p:spPr>
          <a:xfrm rot="0">
            <a:off x="857250" y="3650980"/>
            <a:ext cx="7929562" cy="1111948"/>
          </a:xfrm>
          <a:prstGeom prst="rect">
            <a:avLst/>
          </a:prstGeom>
        </p:spPr>
        <p:txBody>
          <a:bodyPr anchor="t" rtlCol="false" tIns="0" lIns="0" bIns="0" rIns="0">
            <a:spAutoFit/>
          </a:bodyPr>
          <a:lstStyle/>
          <a:p>
            <a:pPr algn="l">
              <a:lnSpc>
                <a:spcPts val="4504"/>
              </a:lnSpc>
            </a:pPr>
            <a:r>
              <a:rPr lang="en-US" sz="2925">
                <a:solidFill>
                  <a:srgbClr val="334155"/>
                </a:solidFill>
                <a:latin typeface="Sarabun"/>
                <a:ea typeface="Sarabun"/>
                <a:cs typeface="Sarabun"/>
                <a:sym typeface="Sarabun"/>
              </a:rPr>
              <a:t>LLM is a model trained on massive amounts of text data from across the internet.</a:t>
            </a:r>
          </a:p>
        </p:txBody>
      </p:sp>
      <p:sp>
        <p:nvSpPr>
          <p:cNvPr name="TextBox 8" id="8"/>
          <p:cNvSpPr txBox="true"/>
          <p:nvPr/>
        </p:nvSpPr>
        <p:spPr>
          <a:xfrm rot="0">
            <a:off x="857250" y="5106219"/>
            <a:ext cx="7929562" cy="637413"/>
          </a:xfrm>
          <a:prstGeom prst="rect">
            <a:avLst/>
          </a:prstGeom>
        </p:spPr>
        <p:txBody>
          <a:bodyPr anchor="t" rtlCol="false" tIns="0" lIns="0" bIns="0" rIns="0">
            <a:spAutoFit/>
          </a:bodyPr>
          <a:lstStyle/>
          <a:p>
            <a:pPr algn="l">
              <a:lnSpc>
                <a:spcPts val="5616"/>
              </a:lnSpc>
            </a:pPr>
            <a:r>
              <a:rPr lang="en-US" sz="2925">
                <a:solidFill>
                  <a:srgbClr val="334155"/>
                </a:solidFill>
                <a:latin typeface="Sarabun"/>
                <a:ea typeface="Sarabun"/>
                <a:cs typeface="Sarabun"/>
                <a:sym typeface="Sarabun"/>
              </a:rPr>
              <a:t>It enables understanding of:</a:t>
            </a:r>
          </a:p>
        </p:txBody>
      </p:sp>
      <p:sp>
        <p:nvSpPr>
          <p:cNvPr name="TextBox 9" id="9"/>
          <p:cNvSpPr txBox="true"/>
          <p:nvPr/>
        </p:nvSpPr>
        <p:spPr>
          <a:xfrm rot="0">
            <a:off x="9768002" y="3984355"/>
            <a:ext cx="7395924" cy="624707"/>
          </a:xfrm>
          <a:prstGeom prst="rect">
            <a:avLst/>
          </a:prstGeom>
        </p:spPr>
        <p:txBody>
          <a:bodyPr anchor="t" rtlCol="false" tIns="0" lIns="0" bIns="0" rIns="0">
            <a:spAutoFit/>
          </a:bodyPr>
          <a:lstStyle/>
          <a:p>
            <a:pPr algn="ctr">
              <a:lnSpc>
                <a:spcPts val="5182"/>
              </a:lnSpc>
            </a:pPr>
            <a:r>
              <a:rPr lang="en-US" sz="3600">
                <a:solidFill>
                  <a:srgbClr val="3B82F6"/>
                </a:solidFill>
                <a:latin typeface="Sarabun"/>
                <a:ea typeface="Sarabun"/>
                <a:cs typeface="Sarabun"/>
                <a:sym typeface="Sarabun"/>
              </a:rPr>
              <a:t>Examples</a:t>
            </a:r>
          </a:p>
        </p:txBody>
      </p:sp>
      <p:sp>
        <p:nvSpPr>
          <p:cNvPr name="TextBox 10" id="10"/>
          <p:cNvSpPr txBox="true"/>
          <p:nvPr/>
        </p:nvSpPr>
        <p:spPr>
          <a:xfrm rot="0">
            <a:off x="1300162" y="6126261"/>
            <a:ext cx="128588" cy="600075"/>
          </a:xfrm>
          <a:prstGeom prst="rect">
            <a:avLst/>
          </a:prstGeom>
        </p:spPr>
        <p:txBody>
          <a:bodyPr anchor="t" rtlCol="false" tIns="0" lIns="0" bIns="0" rIns="0">
            <a:spAutoFit/>
          </a:bodyPr>
          <a:lstStyle/>
          <a:p>
            <a:pPr algn="l">
              <a:lnSpc>
                <a:spcPts val="3510"/>
              </a:lnSpc>
            </a:pPr>
            <a:r>
              <a:rPr lang="en-US" sz="2925">
                <a:solidFill>
                  <a:srgbClr val="334155"/>
                </a:solidFill>
                <a:latin typeface="Sarabun"/>
                <a:ea typeface="Sarabun"/>
                <a:cs typeface="Sarabun"/>
                <a:sym typeface="Sarabun"/>
              </a:rPr>
              <a:t>•</a:t>
            </a:r>
          </a:p>
        </p:txBody>
      </p:sp>
      <p:sp>
        <p:nvSpPr>
          <p:cNvPr name="TextBox 11" id="11"/>
          <p:cNvSpPr txBox="true"/>
          <p:nvPr/>
        </p:nvSpPr>
        <p:spPr>
          <a:xfrm rot="0">
            <a:off x="1514475" y="5929093"/>
            <a:ext cx="7272338" cy="637413"/>
          </a:xfrm>
          <a:prstGeom prst="rect">
            <a:avLst/>
          </a:prstGeom>
        </p:spPr>
        <p:txBody>
          <a:bodyPr anchor="t" rtlCol="false" tIns="0" lIns="0" bIns="0" rIns="0">
            <a:spAutoFit/>
          </a:bodyPr>
          <a:lstStyle/>
          <a:p>
            <a:pPr algn="l">
              <a:lnSpc>
                <a:spcPts val="5616"/>
              </a:lnSpc>
            </a:pPr>
            <a:r>
              <a:rPr lang="en-US" sz="2925">
                <a:solidFill>
                  <a:srgbClr val="334155"/>
                </a:solidFill>
                <a:latin typeface="Sarabun"/>
                <a:ea typeface="Sarabun"/>
                <a:cs typeface="Sarabun"/>
                <a:sym typeface="Sarabun"/>
              </a:rPr>
              <a:t>Human language </a:t>
            </a:r>
            <a:r>
              <a:rPr lang="en-US" sz="2925">
                <a:solidFill>
                  <a:srgbClr val="334155"/>
                </a:solidFill>
                <a:latin typeface="Sarabun"/>
                <a:ea typeface="Sarabun"/>
                <a:cs typeface="Sarabun"/>
                <a:sym typeface="Sarabun"/>
              </a:rPr>
              <a:t>(Thai/English)</a:t>
            </a:r>
          </a:p>
        </p:txBody>
      </p:sp>
      <p:sp>
        <p:nvSpPr>
          <p:cNvPr name="TextBox 12" id="12"/>
          <p:cNvSpPr txBox="true"/>
          <p:nvPr/>
        </p:nvSpPr>
        <p:spPr>
          <a:xfrm rot="0">
            <a:off x="1300162" y="6934838"/>
            <a:ext cx="128588" cy="600075"/>
          </a:xfrm>
          <a:prstGeom prst="rect">
            <a:avLst/>
          </a:prstGeom>
        </p:spPr>
        <p:txBody>
          <a:bodyPr anchor="t" rtlCol="false" tIns="0" lIns="0" bIns="0" rIns="0">
            <a:spAutoFit/>
          </a:bodyPr>
          <a:lstStyle/>
          <a:p>
            <a:pPr algn="l">
              <a:lnSpc>
                <a:spcPts val="3510"/>
              </a:lnSpc>
            </a:pPr>
            <a:r>
              <a:rPr lang="en-US" sz="2925">
                <a:solidFill>
                  <a:srgbClr val="334155"/>
                </a:solidFill>
                <a:latin typeface="Sarabun"/>
                <a:ea typeface="Sarabun"/>
                <a:cs typeface="Sarabun"/>
                <a:sym typeface="Sarabun"/>
              </a:rPr>
              <a:t>•</a:t>
            </a:r>
          </a:p>
        </p:txBody>
      </p:sp>
      <p:sp>
        <p:nvSpPr>
          <p:cNvPr name="TextBox 13" id="13"/>
          <p:cNvSpPr txBox="true"/>
          <p:nvPr/>
        </p:nvSpPr>
        <p:spPr>
          <a:xfrm rot="0">
            <a:off x="1514475" y="6737671"/>
            <a:ext cx="7272338" cy="637413"/>
          </a:xfrm>
          <a:prstGeom prst="rect">
            <a:avLst/>
          </a:prstGeom>
        </p:spPr>
        <p:txBody>
          <a:bodyPr anchor="t" rtlCol="false" tIns="0" lIns="0" bIns="0" rIns="0">
            <a:spAutoFit/>
          </a:bodyPr>
          <a:lstStyle/>
          <a:p>
            <a:pPr algn="l">
              <a:lnSpc>
                <a:spcPts val="5616"/>
              </a:lnSpc>
            </a:pPr>
            <a:r>
              <a:rPr lang="en-US" sz="2925">
                <a:solidFill>
                  <a:srgbClr val="334155"/>
                </a:solidFill>
                <a:latin typeface="Sarabun"/>
                <a:ea typeface="Sarabun"/>
                <a:cs typeface="Sarabun"/>
                <a:sym typeface="Sarabun"/>
              </a:rPr>
              <a:t>Context</a:t>
            </a:r>
          </a:p>
        </p:txBody>
      </p:sp>
      <p:sp>
        <p:nvSpPr>
          <p:cNvPr name="TextBox 14" id="14"/>
          <p:cNvSpPr txBox="true"/>
          <p:nvPr/>
        </p:nvSpPr>
        <p:spPr>
          <a:xfrm rot="0">
            <a:off x="1300162" y="7743425"/>
            <a:ext cx="128588" cy="600075"/>
          </a:xfrm>
          <a:prstGeom prst="rect">
            <a:avLst/>
          </a:prstGeom>
        </p:spPr>
        <p:txBody>
          <a:bodyPr anchor="t" rtlCol="false" tIns="0" lIns="0" bIns="0" rIns="0">
            <a:spAutoFit/>
          </a:bodyPr>
          <a:lstStyle/>
          <a:p>
            <a:pPr algn="l">
              <a:lnSpc>
                <a:spcPts val="3510"/>
              </a:lnSpc>
            </a:pPr>
            <a:r>
              <a:rPr lang="en-US" sz="2925">
                <a:solidFill>
                  <a:srgbClr val="334155"/>
                </a:solidFill>
                <a:latin typeface="Sarabun"/>
                <a:ea typeface="Sarabun"/>
                <a:cs typeface="Sarabun"/>
                <a:sym typeface="Sarabun"/>
              </a:rPr>
              <a:t>•</a:t>
            </a:r>
          </a:p>
        </p:txBody>
      </p:sp>
      <p:sp>
        <p:nvSpPr>
          <p:cNvPr name="TextBox 15" id="15"/>
          <p:cNvSpPr txBox="true"/>
          <p:nvPr/>
        </p:nvSpPr>
        <p:spPr>
          <a:xfrm rot="0">
            <a:off x="1514475" y="7546257"/>
            <a:ext cx="7272338" cy="637413"/>
          </a:xfrm>
          <a:prstGeom prst="rect">
            <a:avLst/>
          </a:prstGeom>
        </p:spPr>
        <p:txBody>
          <a:bodyPr anchor="t" rtlCol="false" tIns="0" lIns="0" bIns="0" rIns="0">
            <a:spAutoFit/>
          </a:bodyPr>
          <a:lstStyle/>
          <a:p>
            <a:pPr algn="l">
              <a:lnSpc>
                <a:spcPts val="5616"/>
              </a:lnSpc>
            </a:pPr>
            <a:r>
              <a:rPr lang="en-US" sz="2925">
                <a:solidFill>
                  <a:srgbClr val="334155"/>
                </a:solidFill>
                <a:latin typeface="Sarabun"/>
                <a:ea typeface="Sarabun"/>
                <a:cs typeface="Sarabun"/>
                <a:sym typeface="Sarabun"/>
              </a:rPr>
              <a:t>Reasoning</a:t>
            </a:r>
          </a:p>
        </p:txBody>
      </p:sp>
      <p:sp>
        <p:nvSpPr>
          <p:cNvPr name="TextBox 16" id="16"/>
          <p:cNvSpPr txBox="true"/>
          <p:nvPr/>
        </p:nvSpPr>
        <p:spPr>
          <a:xfrm rot="0">
            <a:off x="9944100" y="4694787"/>
            <a:ext cx="7043738" cy="637413"/>
          </a:xfrm>
          <a:prstGeom prst="rect">
            <a:avLst/>
          </a:prstGeom>
        </p:spPr>
        <p:txBody>
          <a:bodyPr anchor="t" rtlCol="false" tIns="0" lIns="0" bIns="0" rIns="0">
            <a:spAutoFit/>
          </a:bodyPr>
          <a:lstStyle/>
          <a:p>
            <a:pPr algn="ctr">
              <a:lnSpc>
                <a:spcPts val="5616"/>
              </a:lnSpc>
            </a:pPr>
            <a:r>
              <a:rPr lang="en-US" sz="2925">
                <a:solidFill>
                  <a:srgbClr val="334155"/>
                </a:solidFill>
                <a:latin typeface="Sarabun"/>
                <a:ea typeface="Sarabun"/>
                <a:cs typeface="Sarabun"/>
                <a:sym typeface="Sarabun"/>
              </a:rPr>
              <a:t>GPT-5.1 (OpenAI)</a:t>
            </a:r>
          </a:p>
        </p:txBody>
      </p:sp>
      <p:sp>
        <p:nvSpPr>
          <p:cNvPr name="TextBox 17" id="17"/>
          <p:cNvSpPr txBox="true"/>
          <p:nvPr/>
        </p:nvSpPr>
        <p:spPr>
          <a:xfrm rot="0">
            <a:off x="9944100" y="5503364"/>
            <a:ext cx="7043738" cy="637413"/>
          </a:xfrm>
          <a:prstGeom prst="rect">
            <a:avLst/>
          </a:prstGeom>
        </p:spPr>
        <p:txBody>
          <a:bodyPr anchor="t" rtlCol="false" tIns="0" lIns="0" bIns="0" rIns="0">
            <a:spAutoFit/>
          </a:bodyPr>
          <a:lstStyle/>
          <a:p>
            <a:pPr algn="ctr">
              <a:lnSpc>
                <a:spcPts val="5616"/>
              </a:lnSpc>
            </a:pPr>
            <a:r>
              <a:rPr lang="en-US" sz="2925">
                <a:solidFill>
                  <a:srgbClr val="334155"/>
                </a:solidFill>
                <a:latin typeface="Sarabun"/>
                <a:ea typeface="Sarabun"/>
                <a:cs typeface="Sarabun"/>
                <a:sym typeface="Sarabun"/>
              </a:rPr>
              <a:t>Gemini 3.0 Pro (Google)</a:t>
            </a:r>
          </a:p>
        </p:txBody>
      </p:sp>
      <p:sp>
        <p:nvSpPr>
          <p:cNvPr name="TextBox 18" id="18"/>
          <p:cNvSpPr txBox="true"/>
          <p:nvPr/>
        </p:nvSpPr>
        <p:spPr>
          <a:xfrm rot="0">
            <a:off x="9944100" y="6311951"/>
            <a:ext cx="7043738" cy="794299"/>
          </a:xfrm>
          <a:prstGeom prst="rect">
            <a:avLst/>
          </a:prstGeom>
        </p:spPr>
        <p:txBody>
          <a:bodyPr anchor="t" rtlCol="false" tIns="0" lIns="0" bIns="0" rIns="0">
            <a:spAutoFit/>
          </a:bodyPr>
          <a:lstStyle/>
          <a:p>
            <a:pPr algn="ctr">
              <a:lnSpc>
                <a:spcPts val="5616"/>
              </a:lnSpc>
            </a:pPr>
            <a:r>
              <a:rPr lang="en-US" sz="2925">
                <a:solidFill>
                  <a:srgbClr val="334155"/>
                </a:solidFill>
                <a:latin typeface="Sarabun"/>
                <a:ea typeface="Sarabun"/>
                <a:cs typeface="Sarabun"/>
                <a:sym typeface="Sarabun"/>
              </a:rPr>
              <a:t>Claude 3.5 (Anthropic)</a:t>
            </a:r>
          </a:p>
        </p:txBody>
      </p:sp>
      <p:sp>
        <p:nvSpPr>
          <p:cNvPr name="Freeform 19" id="19"/>
          <p:cNvSpPr/>
          <p:nvPr/>
        </p:nvSpPr>
        <p:spPr>
          <a:xfrm flipH="false" flipV="false" rot="0">
            <a:off x="16497111" y="601872"/>
            <a:ext cx="1333631" cy="1333631"/>
          </a:xfrm>
          <a:custGeom>
            <a:avLst/>
            <a:gdLst/>
            <a:ahLst/>
            <a:cxnLst/>
            <a:rect r="r" b="b" t="t" l="l"/>
            <a:pathLst>
              <a:path h="1333631" w="1333631">
                <a:moveTo>
                  <a:pt x="0" y="0"/>
                </a:moveTo>
                <a:lnTo>
                  <a:pt x="1333630" y="0"/>
                </a:lnTo>
                <a:lnTo>
                  <a:pt x="1333630" y="1333630"/>
                </a:lnTo>
                <a:lnTo>
                  <a:pt x="0" y="1333630"/>
                </a:lnTo>
                <a:lnTo>
                  <a:pt x="0" y="0"/>
                </a:lnTo>
                <a:close/>
              </a:path>
            </a:pathLst>
          </a:custGeom>
          <a:blipFill>
            <a:blip r:embed="rId4"/>
            <a:stretch>
              <a:fillRect l="0" t="0" r="0" b="0"/>
            </a:stretch>
          </a:blipFill>
        </p:spPr>
      </p:sp>
      <p:sp>
        <p:nvSpPr>
          <p:cNvPr name="TextBox 20" id="20"/>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Garuda"/>
                <a:ea typeface="Garuda"/>
                <a:cs typeface="Garuda"/>
                <a:sym typeface="Garuda"/>
              </a:rPr>
              <a:t>6</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0F172A"/>
        </a:solidFill>
      </p:bgPr>
    </p:bg>
    <p:spTree>
      <p:nvGrpSpPr>
        <p:cNvPr id="1" name=""/>
        <p:cNvGrpSpPr/>
        <p:nvPr/>
      </p:nvGrpSpPr>
      <p:grpSpPr>
        <a:xfrm>
          <a:off x="0" y="0"/>
          <a:ext cx="0" cy="0"/>
          <a:chOff x="0" y="0"/>
          <a:chExt cx="0" cy="0"/>
        </a:xfrm>
      </p:grpSpPr>
      <p:grpSp>
        <p:nvGrpSpPr>
          <p:cNvPr name="Group 2" id="2"/>
          <p:cNvGrpSpPr/>
          <p:nvPr/>
        </p:nvGrpSpPr>
        <p:grpSpPr>
          <a:xfrm rot="0">
            <a:off x="16887825" y="9701212"/>
            <a:ext cx="828675" cy="300038"/>
            <a:chOff x="0" y="0"/>
            <a:chExt cx="1104900" cy="400050"/>
          </a:xfrm>
        </p:grpSpPr>
        <p:sp>
          <p:nvSpPr>
            <p:cNvPr name="Freeform 3" id="3"/>
            <p:cNvSpPr/>
            <p:nvPr/>
          </p:nvSpPr>
          <p:spPr>
            <a:xfrm flipH="false" flipV="false" rot="0">
              <a:off x="0" y="0"/>
              <a:ext cx="1104900" cy="400050"/>
            </a:xfrm>
            <a:custGeom>
              <a:avLst/>
              <a:gdLst/>
              <a:ahLst/>
              <a:cxnLst/>
              <a:rect r="r" b="b" t="t" l="l"/>
              <a:pathLst>
                <a:path h="400050" w="1104900">
                  <a:moveTo>
                    <a:pt x="0" y="0"/>
                  </a:moveTo>
                  <a:lnTo>
                    <a:pt x="1104900" y="0"/>
                  </a:lnTo>
                  <a:lnTo>
                    <a:pt x="1104900" y="400050"/>
                  </a:lnTo>
                  <a:lnTo>
                    <a:pt x="0" y="400050"/>
                  </a:lnTo>
                  <a:close/>
                </a:path>
              </a:pathLst>
            </a:custGeom>
            <a:blipFill>
              <a:blip r:embed="rId3">
                <a:alphaModFix amt="0"/>
              </a:blip>
              <a:stretch>
                <a:fillRect l="0" t="-3815" r="0" b="-3815"/>
              </a:stretch>
            </a:blipFill>
          </p:spPr>
        </p:sp>
        <p:sp>
          <p:nvSpPr>
            <p:cNvPr name="TextBox 4" id="4"/>
            <p:cNvSpPr txBox="true"/>
            <p:nvPr/>
          </p:nvSpPr>
          <p:spPr>
            <a:xfrm>
              <a:off x="0" y="9525"/>
              <a:ext cx="1104900" cy="390525"/>
            </a:xfrm>
            <a:prstGeom prst="rect">
              <a:avLst/>
            </a:prstGeom>
          </p:spPr>
          <p:txBody>
            <a:bodyPr anchor="ctr" rtlCol="false" tIns="0" lIns="0" bIns="0" rIns="0"/>
            <a:lstStyle/>
            <a:p>
              <a:pPr algn="ctr">
                <a:lnSpc>
                  <a:spcPts val="2160"/>
                </a:lnSpc>
              </a:pPr>
              <a:r>
                <a:rPr lang="en-US" sz="1800">
                  <a:solidFill>
                    <a:srgbClr val="94A3B8"/>
                  </a:solidFill>
                  <a:latin typeface="Sarabun"/>
                  <a:ea typeface="Sarabun"/>
                  <a:cs typeface="Sarabun"/>
                  <a:sym typeface="Sarabun"/>
                </a:rPr>
                <a:t>37</a:t>
              </a:r>
            </a:p>
          </p:txBody>
        </p:sp>
      </p:grpSp>
      <p:sp>
        <p:nvSpPr>
          <p:cNvPr name="TextBox 5" id="5"/>
          <p:cNvSpPr txBox="true"/>
          <p:nvPr/>
        </p:nvSpPr>
        <p:spPr>
          <a:xfrm rot="0">
            <a:off x="3863340" y="4257675"/>
            <a:ext cx="10561320" cy="1571625"/>
          </a:xfrm>
          <a:prstGeom prst="rect">
            <a:avLst/>
          </a:prstGeom>
        </p:spPr>
        <p:txBody>
          <a:bodyPr anchor="t" rtlCol="false" tIns="0" lIns="0" bIns="0" rIns="0">
            <a:spAutoFit/>
          </a:bodyPr>
          <a:lstStyle/>
          <a:p>
            <a:pPr algn="ctr">
              <a:lnSpc>
                <a:spcPts val="12960"/>
              </a:lnSpc>
            </a:pPr>
            <a:r>
              <a:rPr lang="en-US" b="true" sz="9000">
                <a:solidFill>
                  <a:srgbClr val="FFFFFF"/>
                </a:solidFill>
                <a:latin typeface="Sarabun Bold"/>
                <a:ea typeface="Sarabun Bold"/>
                <a:cs typeface="Sarabun Bold"/>
                <a:sym typeface="Sarabun Bold"/>
              </a:rPr>
              <a:t>Governance &amp; Risks</a:t>
            </a:r>
          </a:p>
        </p:txBody>
      </p:sp>
      <p:grpSp>
        <p:nvGrpSpPr>
          <p:cNvPr name="Group 6" id="6"/>
          <p:cNvGrpSpPr/>
          <p:nvPr/>
        </p:nvGrpSpPr>
        <p:grpSpPr>
          <a:xfrm rot="0">
            <a:off x="17087850" y="10001250"/>
            <a:ext cx="428625" cy="42862"/>
            <a:chOff x="0" y="0"/>
            <a:chExt cx="571500" cy="57150"/>
          </a:xfrm>
        </p:grpSpPr>
        <p:sp>
          <p:nvSpPr>
            <p:cNvPr name="Freeform 7" id="7"/>
            <p:cNvSpPr/>
            <p:nvPr/>
          </p:nvSpPr>
          <p:spPr>
            <a:xfrm flipH="false" flipV="false" rot="0">
              <a:off x="0" y="0"/>
              <a:ext cx="571500" cy="57150"/>
            </a:xfrm>
            <a:custGeom>
              <a:avLst/>
              <a:gdLst/>
              <a:ahLst/>
              <a:cxnLst/>
              <a:rect r="r" b="b" t="t" l="l"/>
              <a:pathLst>
                <a:path h="57150" w="571500">
                  <a:moveTo>
                    <a:pt x="0" y="0"/>
                  </a:moveTo>
                  <a:lnTo>
                    <a:pt x="571500" y="0"/>
                  </a:lnTo>
                  <a:lnTo>
                    <a:pt x="571500" y="57150"/>
                  </a:lnTo>
                  <a:lnTo>
                    <a:pt x="0" y="57150"/>
                  </a:lnTo>
                  <a:close/>
                </a:path>
              </a:pathLst>
            </a:custGeom>
            <a:solidFill>
              <a:srgbClr val="EAB308"/>
            </a:solidFill>
          </p:spPr>
        </p:sp>
      </p:grpSp>
      <p:sp>
        <p:nvSpPr>
          <p:cNvPr name="TextBox 8" id="8"/>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Garuda"/>
                <a:ea typeface="Garuda"/>
                <a:cs typeface="Garuda"/>
                <a:sym typeface="Garuda"/>
              </a:rPr>
              <a:t>7</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214438" y="733425"/>
            <a:ext cx="12370594" cy="2902458"/>
          </a:xfrm>
          <a:prstGeom prst="rect">
            <a:avLst/>
          </a:prstGeom>
        </p:spPr>
        <p:txBody>
          <a:bodyPr anchor="t" rtlCol="false" tIns="0" lIns="0" bIns="0" rIns="0">
            <a:spAutoFit/>
          </a:bodyPr>
          <a:lstStyle/>
          <a:p>
            <a:pPr algn="l">
              <a:lnSpc>
                <a:spcPts val="7775"/>
              </a:lnSpc>
            </a:pPr>
            <a:r>
              <a:rPr lang="en-US" b="true" sz="5400">
                <a:solidFill>
                  <a:srgbClr val="0F172A"/>
                </a:solidFill>
                <a:latin typeface="Sarabun Bold"/>
                <a:ea typeface="Sarabun Bold"/>
                <a:cs typeface="Sarabun Bold"/>
                <a:sym typeface="Sarabun Bold"/>
              </a:rPr>
              <a:t>1. Data Privacy (Official Confidentiality)</a:t>
            </a:r>
          </a:p>
          <a:p>
            <a:pPr algn="l">
              <a:lnSpc>
                <a:spcPts val="7775"/>
              </a:lnSpc>
            </a:pPr>
          </a:p>
          <a:p>
            <a:pPr algn="l">
              <a:lnSpc>
                <a:spcPts val="7775"/>
              </a:lnSpc>
            </a:pPr>
          </a:p>
        </p:txBody>
      </p:sp>
      <p:grpSp>
        <p:nvGrpSpPr>
          <p:cNvPr name="Group 3" id="3"/>
          <p:cNvGrpSpPr/>
          <p:nvPr/>
        </p:nvGrpSpPr>
        <p:grpSpPr>
          <a:xfrm rot="0">
            <a:off x="857250" y="857250"/>
            <a:ext cx="142875" cy="822874"/>
            <a:chOff x="0" y="0"/>
            <a:chExt cx="190500" cy="1097166"/>
          </a:xfrm>
        </p:grpSpPr>
        <p:sp>
          <p:nvSpPr>
            <p:cNvPr name="Freeform 4" id="4"/>
            <p:cNvSpPr/>
            <p:nvPr/>
          </p:nvSpPr>
          <p:spPr>
            <a:xfrm flipH="false" flipV="false" rot="0">
              <a:off x="0" y="0"/>
              <a:ext cx="190500" cy="1097153"/>
            </a:xfrm>
            <a:custGeom>
              <a:avLst/>
              <a:gdLst/>
              <a:ahLst/>
              <a:cxnLst/>
              <a:rect r="r" b="b" t="t" l="l"/>
              <a:pathLst>
                <a:path h="1097153" w="190500">
                  <a:moveTo>
                    <a:pt x="0" y="0"/>
                  </a:moveTo>
                  <a:lnTo>
                    <a:pt x="190500" y="0"/>
                  </a:lnTo>
                  <a:lnTo>
                    <a:pt x="190500" y="1097153"/>
                  </a:lnTo>
                  <a:lnTo>
                    <a:pt x="0" y="1097153"/>
                  </a:lnTo>
                  <a:close/>
                </a:path>
              </a:pathLst>
            </a:custGeom>
            <a:solidFill>
              <a:srgbClr val="EAB308"/>
            </a:solidFill>
          </p:spPr>
        </p:sp>
      </p:grpSp>
      <p:sp>
        <p:nvSpPr>
          <p:cNvPr name="TextBox 5" id="5"/>
          <p:cNvSpPr txBox="true"/>
          <p:nvPr/>
        </p:nvSpPr>
        <p:spPr>
          <a:xfrm rot="0">
            <a:off x="2251249" y="4477274"/>
            <a:ext cx="13785503" cy="623927"/>
          </a:xfrm>
          <a:prstGeom prst="rect">
            <a:avLst/>
          </a:prstGeom>
        </p:spPr>
        <p:txBody>
          <a:bodyPr anchor="t" rtlCol="false" tIns="0" lIns="0" bIns="0" rIns="0">
            <a:spAutoFit/>
          </a:bodyPr>
          <a:lstStyle/>
          <a:p>
            <a:pPr algn="ctr">
              <a:lnSpc>
                <a:spcPts val="5182"/>
              </a:lnSpc>
            </a:pPr>
            <a:r>
              <a:rPr lang="en-US" sz="3600">
                <a:solidFill>
                  <a:srgbClr val="EF4444"/>
                </a:solidFill>
                <a:latin typeface="Sarabun"/>
                <a:ea typeface="Sarabun"/>
                <a:cs typeface="Sarabun"/>
                <a:sym typeface="Sarabun"/>
              </a:rPr>
              <a:t>Key Rule: Do not input confidential information into public AI systems</a:t>
            </a:r>
          </a:p>
        </p:txBody>
      </p:sp>
      <p:sp>
        <p:nvSpPr>
          <p:cNvPr name="Freeform 6" id="6" descr="image.png"/>
          <p:cNvSpPr/>
          <p:nvPr/>
        </p:nvSpPr>
        <p:spPr>
          <a:xfrm flipH="false" flipV="false" rot="0">
            <a:off x="8501062" y="3124724"/>
            <a:ext cx="1143000" cy="1143000"/>
          </a:xfrm>
          <a:custGeom>
            <a:avLst/>
            <a:gdLst/>
            <a:ahLst/>
            <a:cxnLst/>
            <a:rect r="r" b="b" t="t" l="l"/>
            <a:pathLst>
              <a:path h="1143000" w="1143000">
                <a:moveTo>
                  <a:pt x="0" y="0"/>
                </a:moveTo>
                <a:lnTo>
                  <a:pt x="1143000" y="0"/>
                </a:lnTo>
                <a:lnTo>
                  <a:pt x="1143000" y="1143000"/>
                </a:lnTo>
                <a:lnTo>
                  <a:pt x="0" y="1143000"/>
                </a:lnTo>
                <a:lnTo>
                  <a:pt x="0" y="0"/>
                </a:lnTo>
                <a:close/>
              </a:path>
            </a:pathLst>
          </a:custGeom>
          <a:blipFill>
            <a:blip r:embed="rId3"/>
            <a:stretch>
              <a:fillRect l="0" t="0" r="0" b="-1250"/>
            </a:stretch>
          </a:blipFill>
        </p:spPr>
      </p:sp>
      <p:sp>
        <p:nvSpPr>
          <p:cNvPr name="TextBox 7" id="7"/>
          <p:cNvSpPr txBox="true"/>
          <p:nvPr/>
        </p:nvSpPr>
        <p:spPr>
          <a:xfrm rot="0">
            <a:off x="1300162" y="5613464"/>
            <a:ext cx="128588" cy="600075"/>
          </a:xfrm>
          <a:prstGeom prst="rect">
            <a:avLst/>
          </a:prstGeom>
        </p:spPr>
        <p:txBody>
          <a:bodyPr anchor="t" rtlCol="false" tIns="0" lIns="0" bIns="0" rIns="0">
            <a:spAutoFit/>
          </a:bodyPr>
          <a:lstStyle/>
          <a:p>
            <a:pPr algn="l">
              <a:lnSpc>
                <a:spcPts val="3510"/>
              </a:lnSpc>
            </a:pPr>
            <a:r>
              <a:rPr lang="en-US" sz="2925">
                <a:solidFill>
                  <a:srgbClr val="334155"/>
                </a:solidFill>
                <a:latin typeface="Sarabun"/>
                <a:ea typeface="Sarabun"/>
                <a:cs typeface="Sarabun"/>
                <a:sym typeface="Sarabun"/>
              </a:rPr>
              <a:t>•</a:t>
            </a:r>
          </a:p>
        </p:txBody>
      </p:sp>
      <p:sp>
        <p:nvSpPr>
          <p:cNvPr name="TextBox 8" id="8"/>
          <p:cNvSpPr txBox="true"/>
          <p:nvPr/>
        </p:nvSpPr>
        <p:spPr>
          <a:xfrm rot="0">
            <a:off x="1514475" y="5416296"/>
            <a:ext cx="15916275" cy="637413"/>
          </a:xfrm>
          <a:prstGeom prst="rect">
            <a:avLst/>
          </a:prstGeom>
        </p:spPr>
        <p:txBody>
          <a:bodyPr anchor="t" rtlCol="false" tIns="0" lIns="0" bIns="0" rIns="0">
            <a:spAutoFit/>
          </a:bodyPr>
          <a:lstStyle/>
          <a:p>
            <a:pPr algn="l">
              <a:lnSpc>
                <a:spcPts val="5616"/>
              </a:lnSpc>
            </a:pPr>
            <a:r>
              <a:rPr lang="en-US" sz="2925">
                <a:solidFill>
                  <a:srgbClr val="334155"/>
                </a:solidFill>
                <a:latin typeface="Sarabun"/>
                <a:ea typeface="Sarabun"/>
                <a:cs typeface="Sarabun"/>
                <a:sym typeface="Sarabun"/>
              </a:rPr>
              <a:t>PDPA</a:t>
            </a:r>
          </a:p>
        </p:txBody>
      </p:sp>
      <p:sp>
        <p:nvSpPr>
          <p:cNvPr name="TextBox 9" id="9"/>
          <p:cNvSpPr txBox="true"/>
          <p:nvPr/>
        </p:nvSpPr>
        <p:spPr>
          <a:xfrm rot="0">
            <a:off x="1300162" y="6422050"/>
            <a:ext cx="128588" cy="600075"/>
          </a:xfrm>
          <a:prstGeom prst="rect">
            <a:avLst/>
          </a:prstGeom>
        </p:spPr>
        <p:txBody>
          <a:bodyPr anchor="t" rtlCol="false" tIns="0" lIns="0" bIns="0" rIns="0">
            <a:spAutoFit/>
          </a:bodyPr>
          <a:lstStyle/>
          <a:p>
            <a:pPr algn="l">
              <a:lnSpc>
                <a:spcPts val="3510"/>
              </a:lnSpc>
            </a:pPr>
            <a:r>
              <a:rPr lang="en-US" sz="2925">
                <a:solidFill>
                  <a:srgbClr val="334155"/>
                </a:solidFill>
                <a:latin typeface="Sarabun"/>
                <a:ea typeface="Sarabun"/>
                <a:cs typeface="Sarabun"/>
                <a:sym typeface="Sarabun"/>
              </a:rPr>
              <a:t>•</a:t>
            </a:r>
          </a:p>
        </p:txBody>
      </p:sp>
      <p:sp>
        <p:nvSpPr>
          <p:cNvPr name="TextBox 10" id="10"/>
          <p:cNvSpPr txBox="true"/>
          <p:nvPr/>
        </p:nvSpPr>
        <p:spPr>
          <a:xfrm rot="0">
            <a:off x="1514475" y="6224883"/>
            <a:ext cx="15916275" cy="637413"/>
          </a:xfrm>
          <a:prstGeom prst="rect">
            <a:avLst/>
          </a:prstGeom>
        </p:spPr>
        <p:txBody>
          <a:bodyPr anchor="t" rtlCol="false" tIns="0" lIns="0" bIns="0" rIns="0">
            <a:spAutoFit/>
          </a:bodyPr>
          <a:lstStyle/>
          <a:p>
            <a:pPr algn="l">
              <a:lnSpc>
                <a:spcPts val="5616"/>
              </a:lnSpc>
            </a:pPr>
            <a:r>
              <a:rPr lang="en-US" sz="2925">
                <a:solidFill>
                  <a:srgbClr val="334155"/>
                </a:solidFill>
                <a:latin typeface="Sarabun"/>
                <a:ea typeface="Sarabun"/>
                <a:cs typeface="Sarabun"/>
                <a:sym typeface="Sarabun"/>
              </a:rPr>
              <a:t>National security information / Official confidential information</a:t>
            </a:r>
          </a:p>
        </p:txBody>
      </p:sp>
      <p:sp>
        <p:nvSpPr>
          <p:cNvPr name="TextBox 11" id="11"/>
          <p:cNvSpPr txBox="true"/>
          <p:nvPr/>
        </p:nvSpPr>
        <p:spPr>
          <a:xfrm rot="0">
            <a:off x="1300162" y="7230637"/>
            <a:ext cx="128588" cy="600075"/>
          </a:xfrm>
          <a:prstGeom prst="rect">
            <a:avLst/>
          </a:prstGeom>
        </p:spPr>
        <p:txBody>
          <a:bodyPr anchor="t" rtlCol="false" tIns="0" lIns="0" bIns="0" rIns="0">
            <a:spAutoFit/>
          </a:bodyPr>
          <a:lstStyle/>
          <a:p>
            <a:pPr algn="l">
              <a:lnSpc>
                <a:spcPts val="3510"/>
              </a:lnSpc>
            </a:pPr>
            <a:r>
              <a:rPr lang="en-US" sz="2925">
                <a:solidFill>
                  <a:srgbClr val="334155"/>
                </a:solidFill>
                <a:latin typeface="Sarabun"/>
                <a:ea typeface="Sarabun"/>
                <a:cs typeface="Sarabun"/>
                <a:sym typeface="Sarabun"/>
              </a:rPr>
              <a:t>•</a:t>
            </a:r>
          </a:p>
        </p:txBody>
      </p:sp>
      <p:sp>
        <p:nvSpPr>
          <p:cNvPr name="TextBox 12" id="12"/>
          <p:cNvSpPr txBox="true"/>
          <p:nvPr/>
        </p:nvSpPr>
        <p:spPr>
          <a:xfrm rot="0">
            <a:off x="1514475" y="7033470"/>
            <a:ext cx="15916275" cy="637413"/>
          </a:xfrm>
          <a:prstGeom prst="rect">
            <a:avLst/>
          </a:prstGeom>
        </p:spPr>
        <p:txBody>
          <a:bodyPr anchor="t" rtlCol="false" tIns="0" lIns="0" bIns="0" rIns="0">
            <a:spAutoFit/>
          </a:bodyPr>
          <a:lstStyle/>
          <a:p>
            <a:pPr algn="l">
              <a:lnSpc>
                <a:spcPts val="5616"/>
              </a:lnSpc>
            </a:pPr>
            <a:r>
              <a:rPr lang="en-US" sz="2925">
                <a:solidFill>
                  <a:srgbClr val="334155"/>
                </a:solidFill>
                <a:latin typeface="Sarabun"/>
                <a:ea typeface="Sarabun"/>
                <a:cs typeface="Sarabun"/>
                <a:sym typeface="Sarabun"/>
              </a:rPr>
              <a:t>Solution: Use an Enterprise Version or always anonymize identifiable data before use</a:t>
            </a:r>
          </a:p>
        </p:txBody>
      </p:sp>
      <p:sp>
        <p:nvSpPr>
          <p:cNvPr name="Freeform 13" id="13"/>
          <p:cNvSpPr/>
          <p:nvPr/>
        </p:nvSpPr>
        <p:spPr>
          <a:xfrm flipH="false" flipV="false" rot="0">
            <a:off x="16511457" y="601872"/>
            <a:ext cx="1333631" cy="1333631"/>
          </a:xfrm>
          <a:custGeom>
            <a:avLst/>
            <a:gdLst/>
            <a:ahLst/>
            <a:cxnLst/>
            <a:rect r="r" b="b" t="t" l="l"/>
            <a:pathLst>
              <a:path h="1333631" w="1333631">
                <a:moveTo>
                  <a:pt x="0" y="0"/>
                </a:moveTo>
                <a:lnTo>
                  <a:pt x="1333631" y="0"/>
                </a:lnTo>
                <a:lnTo>
                  <a:pt x="1333631" y="1333630"/>
                </a:lnTo>
                <a:lnTo>
                  <a:pt x="0" y="1333630"/>
                </a:lnTo>
                <a:lnTo>
                  <a:pt x="0" y="0"/>
                </a:lnTo>
                <a:close/>
              </a:path>
            </a:pathLst>
          </a:custGeom>
          <a:blipFill>
            <a:blip r:embed="rId4"/>
            <a:stretch>
              <a:fillRect l="0" t="0" r="0" b="0"/>
            </a:stretch>
          </a:blipFill>
        </p:spPr>
      </p:sp>
      <p:sp>
        <p:nvSpPr>
          <p:cNvPr name="TextBox 14" id="14"/>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Garuda"/>
                <a:ea typeface="Garuda"/>
                <a:cs typeface="Garuda"/>
                <a:sym typeface="Garuda"/>
              </a:rPr>
              <a:t>8</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01731" y="3206631"/>
            <a:ext cx="15120905" cy="6218472"/>
          </a:xfrm>
          <a:custGeom>
            <a:avLst/>
            <a:gdLst/>
            <a:ahLst/>
            <a:cxnLst/>
            <a:rect r="r" b="b" t="t" l="l"/>
            <a:pathLst>
              <a:path h="6218472" w="15120905">
                <a:moveTo>
                  <a:pt x="0" y="0"/>
                </a:moveTo>
                <a:lnTo>
                  <a:pt x="15120905" y="0"/>
                </a:lnTo>
                <a:lnTo>
                  <a:pt x="15120905" y="6218472"/>
                </a:lnTo>
                <a:lnTo>
                  <a:pt x="0" y="6218472"/>
                </a:lnTo>
                <a:lnTo>
                  <a:pt x="0" y="0"/>
                </a:lnTo>
                <a:close/>
              </a:path>
            </a:pathLst>
          </a:custGeom>
          <a:blipFill>
            <a:blip r:embed="rId2"/>
            <a:stretch>
              <a:fillRect l="0" t="0" r="0" b="0"/>
            </a:stretch>
          </a:blipFill>
          <a:ln w="9525" cap="sq">
            <a:solidFill>
              <a:srgbClr val="000000"/>
            </a:solidFill>
            <a:prstDash val="solid"/>
            <a:miter/>
          </a:ln>
        </p:spPr>
      </p:sp>
      <p:sp>
        <p:nvSpPr>
          <p:cNvPr name="Freeform 3" id="3"/>
          <p:cNvSpPr/>
          <p:nvPr/>
        </p:nvSpPr>
        <p:spPr>
          <a:xfrm flipH="false" flipV="false" rot="0">
            <a:off x="1348373" y="636653"/>
            <a:ext cx="2034595" cy="2034595"/>
          </a:xfrm>
          <a:custGeom>
            <a:avLst/>
            <a:gdLst/>
            <a:ahLst/>
            <a:cxnLst/>
            <a:rect r="r" b="b" t="t" l="l"/>
            <a:pathLst>
              <a:path h="2034595" w="2034595">
                <a:moveTo>
                  <a:pt x="0" y="0"/>
                </a:moveTo>
                <a:lnTo>
                  <a:pt x="2034595" y="0"/>
                </a:lnTo>
                <a:lnTo>
                  <a:pt x="2034595" y="2034595"/>
                </a:lnTo>
                <a:lnTo>
                  <a:pt x="0" y="2034595"/>
                </a:lnTo>
                <a:lnTo>
                  <a:pt x="0" y="0"/>
                </a:lnTo>
                <a:close/>
              </a:path>
            </a:pathLst>
          </a:custGeom>
          <a:blipFill>
            <a:blip r:embed="rId3"/>
            <a:stretch>
              <a:fillRect l="0" t="0" r="0" b="0"/>
            </a:stretch>
          </a:blipFill>
        </p:spPr>
      </p:sp>
      <p:sp>
        <p:nvSpPr>
          <p:cNvPr name="Freeform 4" id="4"/>
          <p:cNvSpPr/>
          <p:nvPr/>
        </p:nvSpPr>
        <p:spPr>
          <a:xfrm flipH="false" flipV="false" rot="0">
            <a:off x="12131097" y="4781050"/>
            <a:ext cx="5505834" cy="1534817"/>
          </a:xfrm>
          <a:custGeom>
            <a:avLst/>
            <a:gdLst/>
            <a:ahLst/>
            <a:cxnLst/>
            <a:rect r="r" b="b" t="t" l="l"/>
            <a:pathLst>
              <a:path h="1534817" w="5505834">
                <a:moveTo>
                  <a:pt x="0" y="0"/>
                </a:moveTo>
                <a:lnTo>
                  <a:pt x="5505834" y="0"/>
                </a:lnTo>
                <a:lnTo>
                  <a:pt x="5505834" y="1534817"/>
                </a:lnTo>
                <a:lnTo>
                  <a:pt x="0" y="1534817"/>
                </a:lnTo>
                <a:lnTo>
                  <a:pt x="0" y="0"/>
                </a:lnTo>
                <a:close/>
              </a:path>
            </a:pathLst>
          </a:custGeom>
          <a:blipFill>
            <a:blip r:embed="rId4"/>
            <a:stretch>
              <a:fillRect l="-79653" t="0" r="0" b="-26591"/>
            </a:stretch>
          </a:blipFill>
          <a:ln w="76200" cap="sq">
            <a:solidFill>
              <a:srgbClr val="EF4444"/>
            </a:solidFill>
            <a:prstDash val="solid"/>
            <a:miter/>
          </a:ln>
        </p:spPr>
      </p:sp>
      <p:sp>
        <p:nvSpPr>
          <p:cNvPr name="TextBox 5" id="5"/>
          <p:cNvSpPr txBox="true"/>
          <p:nvPr/>
        </p:nvSpPr>
        <p:spPr>
          <a:xfrm rot="0">
            <a:off x="3497700" y="1235232"/>
            <a:ext cx="6412111" cy="637413"/>
          </a:xfrm>
          <a:prstGeom prst="rect">
            <a:avLst/>
          </a:prstGeom>
        </p:spPr>
        <p:txBody>
          <a:bodyPr anchor="t" rtlCol="false" tIns="0" lIns="0" bIns="0" rIns="0">
            <a:spAutoFit/>
          </a:bodyPr>
          <a:lstStyle/>
          <a:p>
            <a:pPr algn="ctr">
              <a:lnSpc>
                <a:spcPts val="5616"/>
              </a:lnSpc>
              <a:spcBef>
                <a:spcPct val="0"/>
              </a:spcBef>
            </a:pPr>
            <a:r>
              <a:rPr lang="en-US" sz="2925">
                <a:solidFill>
                  <a:srgbClr val="000000"/>
                </a:solidFill>
                <a:latin typeface="Sarabun"/>
                <a:ea typeface="Sarabun"/>
                <a:cs typeface="Sarabun"/>
                <a:sym typeface="Sarabun"/>
              </a:rPr>
              <a:t>How to Redact Information in a PDF File</a:t>
            </a:r>
          </a:p>
        </p:txBody>
      </p:sp>
      <p:sp>
        <p:nvSpPr>
          <p:cNvPr name="TextBox 6" id="6"/>
          <p:cNvSpPr txBox="true"/>
          <p:nvPr/>
        </p:nvSpPr>
        <p:spPr>
          <a:xfrm rot="0">
            <a:off x="3975256" y="2490273"/>
            <a:ext cx="10763548" cy="559688"/>
          </a:xfrm>
          <a:prstGeom prst="rect">
            <a:avLst/>
          </a:prstGeom>
        </p:spPr>
        <p:txBody>
          <a:bodyPr anchor="t" rtlCol="false" tIns="0" lIns="0" bIns="0" rIns="0">
            <a:spAutoFit/>
          </a:bodyPr>
          <a:lstStyle/>
          <a:p>
            <a:pPr algn="ctr">
              <a:lnSpc>
                <a:spcPts val="4848"/>
              </a:lnSpc>
              <a:spcBef>
                <a:spcPct val="0"/>
              </a:spcBef>
            </a:pPr>
            <a:r>
              <a:rPr lang="en-US" sz="2525">
                <a:solidFill>
                  <a:srgbClr val="F1473A"/>
                </a:solidFill>
                <a:latin typeface="Sarabun"/>
                <a:ea typeface="Sarabun"/>
                <a:cs typeface="Sarabun"/>
                <a:sym typeface="Sarabun"/>
              </a:rPr>
              <a:t>Select the text or image in the PDF file, then right-click and choose “Redact.”</a:t>
            </a:r>
          </a:p>
        </p:txBody>
      </p:sp>
      <p:sp>
        <p:nvSpPr>
          <p:cNvPr name="Freeform 7" id="7"/>
          <p:cNvSpPr/>
          <p:nvPr/>
        </p:nvSpPr>
        <p:spPr>
          <a:xfrm flipH="false" flipV="false" rot="0">
            <a:off x="16592485" y="539014"/>
            <a:ext cx="1333631" cy="1333631"/>
          </a:xfrm>
          <a:custGeom>
            <a:avLst/>
            <a:gdLst/>
            <a:ahLst/>
            <a:cxnLst/>
            <a:rect r="r" b="b" t="t" l="l"/>
            <a:pathLst>
              <a:path h="1333631" w="1333631">
                <a:moveTo>
                  <a:pt x="0" y="0"/>
                </a:moveTo>
                <a:lnTo>
                  <a:pt x="1333630" y="0"/>
                </a:lnTo>
                <a:lnTo>
                  <a:pt x="1333630" y="1333631"/>
                </a:lnTo>
                <a:lnTo>
                  <a:pt x="0" y="1333631"/>
                </a:lnTo>
                <a:lnTo>
                  <a:pt x="0" y="0"/>
                </a:lnTo>
                <a:close/>
              </a:path>
            </a:pathLst>
          </a:custGeom>
          <a:blipFill>
            <a:blip r:embed="rId5"/>
            <a:stretch>
              <a:fillRect l="0" t="0" r="0" b="0"/>
            </a:stretch>
          </a:blipFill>
        </p:spPr>
      </p:sp>
      <p:sp>
        <p:nvSpPr>
          <p:cNvPr name="TextBox 8" id="8"/>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Garuda"/>
                <a:ea typeface="Garuda"/>
                <a:cs typeface="Garuda"/>
                <a:sym typeface="Garuda"/>
              </a:rPr>
              <a:t>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DAHBL93vpxE</dc:identifier>
  <dcterms:modified xsi:type="dcterms:W3CDTF">2011-08-01T06:04:30Z</dcterms:modified>
  <cp:revision>1</cp:revision>
  <dc:title>SAI Th - 17th INTOSAI PAS presentation</dc:title>
</cp:coreProperties>
</file>